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63" r:id="rId2"/>
    <p:sldId id="257" r:id="rId3"/>
    <p:sldId id="285" r:id="rId4"/>
    <p:sldId id="290" r:id="rId5"/>
    <p:sldId id="293" r:id="rId6"/>
    <p:sldId id="289" r:id="rId7"/>
    <p:sldId id="296" r:id="rId8"/>
    <p:sldId id="294" r:id="rId9"/>
    <p:sldId id="295" r:id="rId10"/>
    <p:sldId id="291" r:id="rId11"/>
    <p:sldId id="299" r:id="rId12"/>
    <p:sldId id="275" r:id="rId13"/>
    <p:sldId id="298" r:id="rId14"/>
    <p:sldId id="297" r:id="rId15"/>
    <p:sldId id="300" r:id="rId16"/>
    <p:sldId id="288" r:id="rId17"/>
    <p:sldId id="307" r:id="rId18"/>
    <p:sldId id="308" r:id="rId19"/>
    <p:sldId id="266" r:id="rId20"/>
    <p:sldId id="267" r:id="rId21"/>
    <p:sldId id="258" r:id="rId22"/>
    <p:sldId id="268" r:id="rId23"/>
    <p:sldId id="269" r:id="rId24"/>
    <p:sldId id="272" r:id="rId25"/>
    <p:sldId id="277" r:id="rId26"/>
    <p:sldId id="273" r:id="rId27"/>
    <p:sldId id="276" r:id="rId28"/>
    <p:sldId id="270" r:id="rId29"/>
    <p:sldId id="279" r:id="rId30"/>
    <p:sldId id="278" r:id="rId31"/>
    <p:sldId id="280" r:id="rId32"/>
    <p:sldId id="287" r:id="rId33"/>
    <p:sldId id="260" r:id="rId34"/>
    <p:sldId id="303" r:id="rId35"/>
    <p:sldId id="301" r:id="rId36"/>
    <p:sldId id="304" r:id="rId37"/>
    <p:sldId id="302" r:id="rId38"/>
    <p:sldId id="305" r:id="rId39"/>
    <p:sldId id="286" r:id="rId40"/>
    <p:sldId id="282" r:id="rId41"/>
    <p:sldId id="259" r:id="rId42"/>
    <p:sldId id="283" r:id="rId43"/>
    <p:sldId id="281" r:id="rId44"/>
    <p:sldId id="284" r:id="rId45"/>
    <p:sldId id="264" r:id="rId46"/>
    <p:sldId id="306" r:id="rId47"/>
    <p:sldId id="265" r:id="rId48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19E41FF-03C5-4412-BE2A-C21BC9CFACC1}">
          <p14:sldIdLst>
            <p14:sldId id="263"/>
          </p14:sldIdLst>
        </p14:section>
        <p14:section name="Introduction" id="{37D57E55-99FB-42FD-B5C3-7856B54B0CD0}">
          <p14:sldIdLst>
            <p14:sldId id="257"/>
            <p14:sldId id="285"/>
            <p14:sldId id="290"/>
            <p14:sldId id="293"/>
            <p14:sldId id="289"/>
            <p14:sldId id="296"/>
            <p14:sldId id="294"/>
            <p14:sldId id="295"/>
            <p14:sldId id="291"/>
            <p14:sldId id="299"/>
            <p14:sldId id="275"/>
            <p14:sldId id="298"/>
            <p14:sldId id="297"/>
            <p14:sldId id="300"/>
          </p14:sldIdLst>
        </p14:section>
        <p14:section name="Literature Overview" id="{6F9D7CAA-E8A7-4920-8A1B-7A54CC33C325}">
          <p14:sldIdLst>
            <p14:sldId id="288"/>
            <p14:sldId id="307"/>
            <p14:sldId id="308"/>
            <p14:sldId id="266"/>
            <p14:sldId id="267"/>
            <p14:sldId id="258"/>
            <p14:sldId id="268"/>
            <p14:sldId id="269"/>
            <p14:sldId id="272"/>
            <p14:sldId id="277"/>
            <p14:sldId id="273"/>
            <p14:sldId id="276"/>
            <p14:sldId id="270"/>
            <p14:sldId id="279"/>
            <p14:sldId id="278"/>
            <p14:sldId id="280"/>
          </p14:sldIdLst>
        </p14:section>
        <p14:section name="Methodology" id="{4946D8B1-35FA-45A1-A969-A0E4913B7595}">
          <p14:sldIdLst>
            <p14:sldId id="287"/>
            <p14:sldId id="260"/>
            <p14:sldId id="303"/>
            <p14:sldId id="301"/>
            <p14:sldId id="304"/>
            <p14:sldId id="302"/>
            <p14:sldId id="305"/>
          </p14:sldIdLst>
        </p14:section>
        <p14:section name="Results" id="{7E4CD1D5-34A5-4B27-B689-DE1347AD2860}">
          <p14:sldIdLst>
            <p14:sldId id="286"/>
            <p14:sldId id="282"/>
            <p14:sldId id="259"/>
            <p14:sldId id="283"/>
            <p14:sldId id="281"/>
            <p14:sldId id="284"/>
            <p14:sldId id="264"/>
            <p14:sldId id="30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8D65"/>
    <a:srgbClr val="94DAEF"/>
    <a:srgbClr val="90BA8C"/>
    <a:srgbClr val="BB8876"/>
    <a:srgbClr val="000000"/>
    <a:srgbClr val="EFD799"/>
    <a:srgbClr val="CCCCCC"/>
    <a:srgbClr val="424242"/>
    <a:srgbClr val="006778"/>
    <a:srgbClr val="AAC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0" autoAdjust="0"/>
    <p:restoredTop sz="64142" autoAdjust="0"/>
  </p:normalViewPr>
  <p:slideViewPr>
    <p:cSldViewPr>
      <p:cViewPr varScale="1">
        <p:scale>
          <a:sx n="55" d="100"/>
          <a:sy n="55" d="100"/>
        </p:scale>
        <p:origin x="2371" y="38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CCE204F-0B0E-8253-9042-2CA718CCA6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5ED8D7C-E2AE-80AE-A7E3-1CF7FB5F36F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1FCFFA3-A44D-D7E0-8DC6-4BA1029079E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3943D86-496E-2B8D-F197-222544D4DD5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D90BE10-2949-40E5-93A7-96CF286474E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52F0C7F-F4A5-ED53-868C-C615567C78A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6C540E8-356C-9055-A313-272A58ABAF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454D2C3-2510-4D03-B472-68910886543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D535CA8-35B4-F3DF-86D5-567BF5663CB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39DB7E42-BDD8-473C-8C72-3E57C9D509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F17E667-9585-BE4B-DEA1-F7A99707AC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E46A100-CE4F-444A-B2FF-C030896C0F9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89F273A5-D4B2-CBFA-3240-FB6AB2BFA1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F795FB-3D01-4CBF-98CA-EE22732EF04E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274C35E-5258-C764-693C-C053F00364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A38F14AC-BE81-CE28-208D-BD71AC9BD8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idea of «feature </a:t>
            </a:r>
            <a:r>
              <a:rPr lang="it-IT" altLang="it-IT" dirty="0" err="1"/>
              <a:t>extraction</a:t>
            </a:r>
            <a:r>
              <a:rPr lang="it-IT" altLang="it-IT" dirty="0"/>
              <a:t>» (common to </a:t>
            </a:r>
            <a:r>
              <a:rPr lang="it-IT" altLang="it-IT" dirty="0" err="1"/>
              <a:t>different</a:t>
            </a:r>
            <a:r>
              <a:rPr lang="it-IT" altLang="it-IT" dirty="0"/>
              <a:t> models/tasks) and the concept of </a:t>
            </a:r>
            <a:r>
              <a:rPr lang="it-IT" altLang="it-IT" i="1" dirty="0"/>
              <a:t>«head» </a:t>
            </a:r>
            <a:r>
              <a:rPr lang="it-IT" altLang="it-IT" i="0" dirty="0"/>
              <a:t>(</a:t>
            </a:r>
            <a:r>
              <a:rPr lang="it-IT" altLang="it-IT" i="0" dirty="0" err="1"/>
              <a:t>classification</a:t>
            </a:r>
            <a:r>
              <a:rPr lang="it-IT" altLang="it-IT" i="0" dirty="0"/>
              <a:t> Vs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)</a:t>
            </a:r>
            <a:r>
              <a:rPr lang="it-IT" altLang="it-IT" dirty="0"/>
              <a:t>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seen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reduce </a:t>
            </a:r>
            <a:r>
              <a:rPr lang="it-IT" altLang="it-IT" i="0" dirty="0"/>
              <a:t>(</a:t>
            </a:r>
            <a:r>
              <a:rPr lang="it-IT" altLang="it-IT" i="0" dirty="0" err="1"/>
              <a:t>extract</a:t>
            </a:r>
            <a:r>
              <a:rPr lang="it-IT" altLang="it-IT" i="0" dirty="0"/>
              <a:t>) </a:t>
            </a:r>
            <a:r>
              <a:rPr lang="it-IT" altLang="it-IT" i="1" dirty="0"/>
              <a:t>the information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once </a:t>
            </a:r>
            <a:r>
              <a:rPr lang="it-IT" altLang="it-IT" i="0" dirty="0" err="1"/>
              <a:t>we</a:t>
            </a:r>
            <a:r>
              <a:rPr lang="it-IT" altLang="it-IT" i="0" dirty="0"/>
              <a:t> are </a:t>
            </a:r>
            <a:r>
              <a:rPr lang="it-IT" altLang="it-IT" i="0" dirty="0" err="1"/>
              <a:t>arrived</a:t>
            </a:r>
            <a:r>
              <a:rPr lang="it-IT" altLang="it-IT" i="0" dirty="0"/>
              <a:t> to a </a:t>
            </a:r>
            <a:r>
              <a:rPr lang="it-IT" altLang="it-IT" i="0" dirty="0" err="1"/>
              <a:t>bottleneck</a:t>
            </a:r>
            <a:r>
              <a:rPr lang="it-IT" altLang="it-IT" i="0" dirty="0"/>
              <a:t>,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to </a:t>
            </a:r>
            <a:r>
              <a:rPr lang="it-IT" altLang="it-IT" i="0" dirty="0" err="1"/>
              <a:t>expand</a:t>
            </a:r>
            <a:r>
              <a:rPr lang="it-IT" altLang="it-IT" i="0" dirty="0"/>
              <a:t> </a:t>
            </a:r>
            <a:r>
              <a:rPr lang="it-IT" altLang="it-IT" i="0" dirty="0" err="1"/>
              <a:t>again</a:t>
            </a:r>
            <a:r>
              <a:rPr lang="it-IT" altLang="it-IT" i="0" dirty="0"/>
              <a:t> </a:t>
            </a:r>
            <a:r>
              <a:rPr lang="it-IT" altLang="it-IT" i="0" dirty="0" err="1"/>
              <a:t>this</a:t>
            </a:r>
            <a:r>
              <a:rPr lang="it-IT" altLang="it-IT" i="0" dirty="0"/>
              <a:t> information to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resolution</a:t>
            </a:r>
            <a:r>
              <a:rPr lang="it-IT" altLang="it-IT" i="0" dirty="0"/>
              <a:t>: </a:t>
            </a:r>
            <a:r>
              <a:rPr lang="it-IT" altLang="it-IT" i="0" dirty="0" err="1"/>
              <a:t>we</a:t>
            </a:r>
            <a:r>
              <a:rPr lang="it-IT" altLang="it-IT" i="0" dirty="0"/>
              <a:t> do so by </a:t>
            </a:r>
            <a:r>
              <a:rPr lang="it-IT" altLang="it-IT" i="0" dirty="0" err="1"/>
              <a:t>using</a:t>
            </a:r>
            <a:r>
              <a:rPr lang="it-IT" altLang="it-IT" i="0" dirty="0"/>
              <a:t> </a:t>
            </a:r>
            <a:r>
              <a:rPr lang="it-IT" altLang="it-IT" i="1" dirty="0" err="1"/>
              <a:t>transposed</a:t>
            </a:r>
            <a:r>
              <a:rPr lang="it-IT" altLang="it-IT" i="1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operation</a:t>
            </a:r>
            <a:r>
              <a:rPr lang="it-IT" altLang="it-IT" i="0" dirty="0"/>
              <a:t> </a:t>
            </a:r>
            <a:r>
              <a:rPr lang="it-IT" altLang="it-IT" i="1" dirty="0" err="1"/>
              <a:t>broadcasts</a:t>
            </a:r>
            <a:r>
              <a:rPr lang="it-IT" altLang="it-IT" i="1" dirty="0"/>
              <a:t> </a:t>
            </a:r>
            <a:r>
              <a:rPr lang="it-IT" altLang="it-IT" i="0" dirty="0"/>
              <a:t>input </a:t>
            </a:r>
            <a:r>
              <a:rPr lang="it-IT" altLang="it-IT" i="0" dirty="0" err="1"/>
              <a:t>elements</a:t>
            </a:r>
            <a:r>
              <a:rPr lang="it-IT" altLang="it-IT" i="0" dirty="0"/>
              <a:t> via the kernel, </a:t>
            </a:r>
            <a:r>
              <a:rPr lang="it-IT" altLang="it-IT" i="0" dirty="0" err="1"/>
              <a:t>therby</a:t>
            </a:r>
            <a:r>
              <a:rPr lang="it-IT" altLang="it-IT" i="0" dirty="0"/>
              <a:t> </a:t>
            </a:r>
            <a:r>
              <a:rPr lang="it-IT" altLang="it-IT" i="0" dirty="0" err="1"/>
              <a:t>producing</a:t>
            </a:r>
            <a:r>
              <a:rPr lang="it-IT" altLang="it-IT" i="0" dirty="0"/>
              <a:t> an output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larger</a:t>
            </a:r>
            <a:r>
              <a:rPr lang="it-IT" altLang="it-IT" i="0" dirty="0"/>
              <a:t> </a:t>
            </a:r>
            <a:r>
              <a:rPr lang="it-IT" altLang="it-IT" i="0" dirty="0" err="1"/>
              <a:t>than</a:t>
            </a:r>
            <a:r>
              <a:rPr lang="it-IT" altLang="it-IT" i="0" dirty="0"/>
              <a:t> the input </a:t>
            </a:r>
            <a:r>
              <a:rPr lang="it-IT" altLang="it-IT" i="0" dirty="0" err="1"/>
              <a:t>they</a:t>
            </a:r>
            <a:r>
              <a:rPr lang="it-IT" altLang="it-IT" i="0" dirty="0"/>
              <a:t> </a:t>
            </a:r>
            <a:r>
              <a:rPr lang="it-IT" altLang="it-IT" i="0" dirty="0" err="1"/>
              <a:t>receive</a:t>
            </a:r>
            <a:r>
              <a:rPr lang="it-IT" altLang="it-IT" i="0" dirty="0"/>
              <a:t>. </a:t>
            </a:r>
            <a:r>
              <a:rPr lang="it-IT" altLang="it-IT" i="0" dirty="0" err="1"/>
              <a:t>We</a:t>
            </a:r>
            <a:r>
              <a:rPr lang="it-IT" altLang="it-IT" i="0" dirty="0"/>
              <a:t> do so for multiple stage up </a:t>
            </a:r>
            <a:r>
              <a:rPr lang="it-IT" altLang="it-IT" i="0" dirty="0" err="1"/>
              <a:t>until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restore</a:t>
            </a:r>
            <a:r>
              <a:rPr lang="it-IT" altLang="it-IT" i="0" dirty="0"/>
              <a:t>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spatial</a:t>
            </a:r>
            <a:r>
              <a:rPr lang="it-IT" altLang="it-IT" i="0" dirty="0"/>
              <a:t> </a:t>
            </a:r>
            <a:r>
              <a:rPr lang="it-IT" altLang="it-IT" i="0" dirty="0" err="1"/>
              <a:t>dimension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with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0" dirty="0" err="1"/>
              <a:t>many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the labels </a:t>
            </a:r>
            <a:r>
              <a:rPr lang="it-IT" altLang="it-IT" i="0" dirty="0" err="1"/>
              <a:t>we</a:t>
            </a:r>
            <a:r>
              <a:rPr lang="it-IT" altLang="it-IT" i="0" dirty="0"/>
              <a:t>  </a:t>
            </a:r>
            <a:r>
              <a:rPr lang="it-IT" altLang="it-IT" i="0" dirty="0" err="1"/>
              <a:t>would</a:t>
            </a:r>
            <a:r>
              <a:rPr lang="it-IT" altLang="it-IT" i="0" dirty="0"/>
              <a:t> like to </a:t>
            </a:r>
            <a:r>
              <a:rPr lang="it-IT" altLang="it-IT" i="0" dirty="0" err="1"/>
              <a:t>predict</a:t>
            </a:r>
            <a:r>
              <a:rPr lang="it-IT" altLang="it-IT" i="0" dirty="0"/>
              <a:t>.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419275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Describe</a:t>
            </a:r>
            <a:r>
              <a:rPr lang="it-IT" altLang="it-IT" i="0" dirty="0"/>
              <a:t> </a:t>
            </a:r>
            <a:r>
              <a:rPr lang="it-IT" altLang="it-IT" i="0" dirty="0" err="1"/>
              <a:t>briefly</a:t>
            </a:r>
            <a:r>
              <a:rPr lang="it-IT" altLang="it-IT" i="0" dirty="0"/>
              <a:t> the </a:t>
            </a:r>
            <a:r>
              <a:rPr lang="it-IT" altLang="it-IT" i="0" dirty="0" err="1"/>
              <a:t>functioning</a:t>
            </a:r>
            <a:r>
              <a:rPr lang="it-IT" altLang="it-IT" i="0" dirty="0"/>
              <a:t> of the model (in </a:t>
            </a:r>
            <a:r>
              <a:rPr lang="it-IT" altLang="it-IT" i="0" dirty="0" err="1"/>
              <a:t>particular</a:t>
            </a:r>
            <a:r>
              <a:rPr lang="it-IT" altLang="it-IT" i="0" dirty="0"/>
              <a:t> the </a:t>
            </a:r>
            <a:r>
              <a:rPr lang="it-IT" altLang="it-IT" i="1" dirty="0"/>
              <a:t>patch </a:t>
            </a:r>
            <a:r>
              <a:rPr lang="it-IT" altLang="it-IT" i="1" dirty="0" err="1"/>
              <a:t>partiioning</a:t>
            </a:r>
            <a:r>
              <a:rPr lang="it-IT" altLang="it-IT" i="1" dirty="0"/>
              <a:t> </a:t>
            </a:r>
            <a:r>
              <a:rPr lang="it-IT" altLang="it-IT" i="0" dirty="0" err="1"/>
              <a:t>scheme</a:t>
            </a:r>
            <a:r>
              <a:rPr lang="it-IT" altLang="it-IT" i="0" dirty="0"/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1" dirty="0"/>
              <a:t>Attention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of the </a:t>
            </a:r>
            <a:r>
              <a:rPr lang="it-IT" altLang="it-IT" i="1" dirty="0"/>
              <a:t>Transformer </a:t>
            </a:r>
            <a:r>
              <a:rPr lang="it-IT" altLang="it-IT" i="0" dirty="0" err="1"/>
              <a:t>architecture</a:t>
            </a: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So far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</a:t>
            </a:r>
            <a:r>
              <a:rPr lang="it-IT" altLang="it-IT" i="0" dirty="0" err="1"/>
              <a:t>seen</a:t>
            </a:r>
            <a:r>
              <a:rPr lang="it-IT" altLang="it-IT" i="0" dirty="0"/>
              <a:t> an </a:t>
            </a:r>
            <a:r>
              <a:rPr lang="it-IT" altLang="it-IT" i="0" dirty="0" err="1"/>
              <a:t>attempt</a:t>
            </a:r>
            <a:r>
              <a:rPr lang="it-IT" altLang="it-IT" i="0" dirty="0"/>
              <a:t> for information </a:t>
            </a:r>
            <a:r>
              <a:rPr lang="it-IT" altLang="it-IT" i="0" dirty="0" err="1"/>
              <a:t>extraction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not the </a:t>
            </a:r>
            <a:r>
              <a:rPr lang="it-IT" altLang="it-IT" i="0" dirty="0" err="1"/>
              <a:t>only</a:t>
            </a:r>
            <a:r>
              <a:rPr lang="it-IT" altLang="it-IT" i="0" dirty="0"/>
              <a:t> one. First </a:t>
            </a:r>
            <a:r>
              <a:rPr lang="it-IT" altLang="it-IT" i="0" dirty="0" err="1"/>
              <a:t>popularized</a:t>
            </a:r>
            <a:r>
              <a:rPr lang="it-IT" altLang="it-IT" i="0" dirty="0"/>
              <a:t> in the Natural Language Processing (NLP) domain,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has</a:t>
            </a:r>
            <a:r>
              <a:rPr lang="it-IT" altLang="it-IT" i="0" dirty="0"/>
              <a:t> </a:t>
            </a:r>
            <a:r>
              <a:rPr lang="it-IT" altLang="it-IT" i="0" dirty="0" err="1"/>
              <a:t>gained</a:t>
            </a:r>
            <a:r>
              <a:rPr lang="it-IT" altLang="it-IT" i="0" dirty="0"/>
              <a:t> </a:t>
            </a:r>
            <a:r>
              <a:rPr lang="it-IT" altLang="it-IT" i="0" dirty="0" err="1"/>
              <a:t>popularity</a:t>
            </a:r>
            <a:r>
              <a:rPr lang="it-IT" altLang="it-IT" i="0" dirty="0"/>
              <a:t> </a:t>
            </a:r>
            <a:r>
              <a:rPr lang="it-IT" altLang="it-IT" i="0" dirty="0" err="1"/>
              <a:t>even</a:t>
            </a:r>
            <a:r>
              <a:rPr lang="it-IT" altLang="it-IT" i="0" dirty="0"/>
              <a:t> in Computer Vision domain, </a:t>
            </a:r>
            <a:r>
              <a:rPr lang="it-IT" altLang="it-IT" i="0" dirty="0" err="1"/>
              <a:t>when</a:t>
            </a:r>
            <a:r>
              <a:rPr lang="it-IT" altLang="it-IT" i="0" dirty="0"/>
              <a:t> the first Image Transformer </a:t>
            </a:r>
            <a:r>
              <a:rPr lang="it-IT" altLang="it-IT" i="0" dirty="0" err="1"/>
              <a:t>was</a:t>
            </a:r>
            <a:r>
              <a:rPr lang="it-IT" altLang="it-IT" i="0" dirty="0"/>
              <a:t> </a:t>
            </a:r>
            <a:r>
              <a:rPr lang="it-IT" altLang="it-IT" i="0" dirty="0" err="1"/>
              <a:t>proposed</a:t>
            </a:r>
            <a:r>
              <a:rPr lang="it-IT" altLang="it-IT" i="0" dirty="0"/>
              <a:t> in 2020. The adoption of the </a:t>
            </a:r>
            <a:r>
              <a:rPr lang="it-IT" altLang="it-IT" i="1" dirty="0"/>
              <a:t>Transformer </a:t>
            </a:r>
            <a:r>
              <a:rPr lang="it-IT" altLang="it-IT" i="0" dirty="0" err="1"/>
              <a:t>architecture</a:t>
            </a:r>
            <a:r>
              <a:rPr lang="it-IT" altLang="it-IT" i="0" dirty="0"/>
              <a:t> </a:t>
            </a:r>
            <a:r>
              <a:rPr lang="it-IT" altLang="it-IT" i="0" dirty="0" err="1"/>
              <a:t>instead</a:t>
            </a:r>
            <a:r>
              <a:rPr lang="it-IT" altLang="it-IT" i="0" dirty="0"/>
              <a:t> of the </a:t>
            </a:r>
            <a:r>
              <a:rPr lang="it-IT" altLang="it-IT" i="0" dirty="0" err="1"/>
              <a:t>classical</a:t>
            </a:r>
            <a:r>
              <a:rPr lang="it-IT" altLang="it-IT" i="0" dirty="0"/>
              <a:t> CNN for CV tasks </a:t>
            </a:r>
            <a:r>
              <a:rPr lang="it-IT" altLang="it-IT" i="0" dirty="0" err="1"/>
              <a:t>required</a:t>
            </a:r>
            <a:r>
              <a:rPr lang="it-IT" altLang="it-IT" i="0" dirty="0"/>
              <a:t> a </a:t>
            </a:r>
            <a:r>
              <a:rPr lang="it-IT" altLang="it-IT" i="0" dirty="0" err="1"/>
              <a:t>fundamental</a:t>
            </a:r>
            <a:r>
              <a:rPr lang="it-IT" altLang="it-IT" i="0" dirty="0"/>
              <a:t> </a:t>
            </a:r>
            <a:r>
              <a:rPr lang="it-IT" altLang="it-IT" i="0" dirty="0" err="1"/>
              <a:t>change</a:t>
            </a:r>
            <a:r>
              <a:rPr lang="it-IT" altLang="it-IT" i="0" dirty="0"/>
              <a:t> in </a:t>
            </a:r>
            <a:r>
              <a:rPr lang="it-IT" altLang="it-IT" i="1" dirty="0" err="1"/>
              <a:t>how</a:t>
            </a:r>
            <a:r>
              <a:rPr lang="it-IT" altLang="it-IT" i="1" dirty="0"/>
              <a:t> the image </a:t>
            </a:r>
            <a:r>
              <a:rPr lang="it-IT" altLang="it-IT" i="1" dirty="0" err="1"/>
              <a:t>is</a:t>
            </a:r>
            <a:r>
              <a:rPr lang="it-IT" altLang="it-IT" i="1" dirty="0"/>
              <a:t> </a:t>
            </a:r>
            <a:r>
              <a:rPr lang="it-IT" altLang="it-IT" i="1" dirty="0" err="1"/>
              <a:t>perceived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processed</a:t>
            </a:r>
            <a:r>
              <a:rPr lang="it-IT" altLang="it-IT" i="1" dirty="0"/>
              <a:t>: </a:t>
            </a:r>
            <a:r>
              <a:rPr lang="it-IT" altLang="it-IT" i="0" dirty="0"/>
              <a:t>from a </a:t>
            </a:r>
            <a:r>
              <a:rPr lang="it-IT" altLang="it-IT" i="0" dirty="0" err="1"/>
              <a:t>multidimensional</a:t>
            </a:r>
            <a:r>
              <a:rPr lang="it-IT" altLang="it-IT" i="0" dirty="0"/>
              <a:t> </a:t>
            </a:r>
            <a:r>
              <a:rPr lang="it-IT" altLang="it-IT" i="0" dirty="0" err="1"/>
              <a:t>monalith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pass to a </a:t>
            </a:r>
            <a:r>
              <a:rPr lang="it-IT" altLang="it-IT" i="1" dirty="0" err="1"/>
              <a:t>sequence</a:t>
            </a:r>
            <a:r>
              <a:rPr lang="it-IT" altLang="it-IT" i="1" dirty="0"/>
              <a:t> of patches </a:t>
            </a:r>
            <a:r>
              <a:rPr lang="it-IT" altLang="it-IT" i="0" dirty="0" err="1"/>
              <a:t>that</a:t>
            </a:r>
            <a:r>
              <a:rPr lang="it-IT" altLang="it-IT" i="0" dirty="0"/>
              <a:t> are first </a:t>
            </a:r>
            <a:r>
              <a:rPr lang="it-IT" altLang="it-IT" i="0" dirty="0" err="1"/>
              <a:t>flattened</a:t>
            </a:r>
            <a:r>
              <a:rPr lang="it-IT" altLang="it-IT" i="0" dirty="0"/>
              <a:t> and </a:t>
            </a:r>
            <a:r>
              <a:rPr lang="it-IT" altLang="it-IT" i="0" dirty="0" err="1"/>
              <a:t>then</a:t>
            </a:r>
            <a:r>
              <a:rPr lang="it-IT" altLang="it-IT" i="0" dirty="0"/>
              <a:t> </a:t>
            </a:r>
            <a:r>
              <a:rPr lang="it-IT" altLang="it-IT" i="0" dirty="0" err="1"/>
              <a:t>projected</a:t>
            </a:r>
            <a:r>
              <a:rPr lang="it-IT" altLang="it-IT" i="0" dirty="0"/>
              <a:t> </a:t>
            </a:r>
            <a:r>
              <a:rPr lang="it-IT" altLang="it-IT" i="0" dirty="0" err="1"/>
              <a:t>into</a:t>
            </a:r>
            <a:r>
              <a:rPr lang="it-IT" altLang="it-IT" i="0" dirty="0"/>
              <a:t> an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</a:t>
            </a:r>
            <a:r>
              <a:rPr lang="it-IT" altLang="it-IT" i="0" dirty="0" err="1"/>
              <a:t>space</a:t>
            </a:r>
            <a:r>
              <a:rPr lang="it-IT" altLang="it-IT" i="0" dirty="0"/>
              <a:t> </a:t>
            </a:r>
            <a:r>
              <a:rPr lang="it-IT" altLang="it-IT" i="0" dirty="0" err="1"/>
              <a:t>before</a:t>
            </a:r>
            <a:r>
              <a:rPr lang="it-IT" altLang="it-IT" i="0" dirty="0"/>
              <a:t> </a:t>
            </a:r>
            <a:r>
              <a:rPr lang="it-IT" altLang="it-IT" i="0" dirty="0" err="1"/>
              <a:t>getting</a:t>
            </a:r>
            <a:r>
              <a:rPr lang="it-IT" altLang="it-IT" i="0" dirty="0"/>
              <a:t> </a:t>
            </a:r>
            <a:r>
              <a:rPr lang="it-IT" altLang="it-IT" i="0" dirty="0" err="1"/>
              <a:t>fed</a:t>
            </a:r>
            <a:r>
              <a:rPr lang="it-IT" altLang="it-IT" i="0" dirty="0"/>
              <a:t> to the Transformer Encoder: </a:t>
            </a:r>
            <a:r>
              <a:rPr lang="it-IT" altLang="it-IT" i="0" dirty="0" err="1"/>
              <a:t>let’s</a:t>
            </a:r>
            <a:r>
              <a:rPr lang="it-IT" altLang="it-IT" i="0" dirty="0"/>
              <a:t> </a:t>
            </a:r>
            <a:r>
              <a:rPr lang="it-IT" altLang="it-IT" i="0" dirty="0" err="1"/>
              <a:t>see</a:t>
            </a:r>
            <a:r>
              <a:rPr lang="it-IT" altLang="it-IT" i="0" dirty="0"/>
              <a:t> </a:t>
            </a:r>
            <a:r>
              <a:rPr lang="it-IT" altLang="it-IT" i="0" dirty="0" err="1"/>
              <a:t>why</a:t>
            </a:r>
            <a:r>
              <a:rPr lang="it-IT" altLang="it-IT" i="0" dirty="0"/>
              <a:t> and </a:t>
            </a:r>
            <a:r>
              <a:rPr lang="it-IT" altLang="it-IT" i="0" dirty="0" err="1"/>
              <a:t>what</a:t>
            </a:r>
            <a:r>
              <a:rPr lang="it-IT" altLang="it-IT" i="0" dirty="0"/>
              <a:t> </a:t>
            </a:r>
            <a:r>
              <a:rPr lang="it-IT" altLang="it-IT" i="1" dirty="0"/>
              <a:t>«</a:t>
            </a:r>
            <a:r>
              <a:rPr lang="it-IT" altLang="it-IT" i="1" dirty="0" err="1"/>
              <a:t>attention</a:t>
            </a:r>
            <a:r>
              <a:rPr lang="it-IT" altLang="it-IT" i="1" dirty="0"/>
              <a:t>» </a:t>
            </a:r>
            <a:r>
              <a:rPr lang="it-IT" altLang="it-IT" i="0" dirty="0" err="1"/>
              <a:t>is</a:t>
            </a:r>
            <a:r>
              <a:rPr lang="it-IT" altLang="it-IT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33147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Attention </a:t>
            </a:r>
            <a:r>
              <a:rPr lang="it-IT" altLang="it-IT" dirty="0" err="1"/>
              <a:t>mechanism</a:t>
            </a:r>
            <a:r>
              <a:rPr lang="it-IT" altLang="it-IT" dirty="0"/>
              <a:t> in general </a:t>
            </a:r>
            <a:r>
              <a:rPr lang="it-IT" altLang="it-IT" dirty="0" err="1"/>
              <a:t>terms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i="1" dirty="0"/>
              <a:t>domain crossing, </a:t>
            </a:r>
            <a:r>
              <a:rPr lang="it-IT" altLang="it-IT" i="0" dirty="0"/>
              <a:t>from NLP -&gt; Vision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Attention: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Complexity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Advantages</a:t>
            </a:r>
            <a:r>
              <a:rPr lang="it-IT" altLang="it-IT" i="1" dirty="0"/>
              <a:t>, </a:t>
            </a:r>
            <a:r>
              <a:rPr lang="it-IT" altLang="it-IT" i="1" dirty="0" err="1"/>
              <a:t>Disadvantages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Inductive</a:t>
            </a:r>
            <a:r>
              <a:rPr lang="it-IT" altLang="it-IT" i="1" dirty="0"/>
              <a:t>, </a:t>
            </a:r>
            <a:r>
              <a:rPr lang="it-IT" altLang="it-IT" i="1" dirty="0" err="1"/>
              <a:t>Invariance</a:t>
            </a:r>
            <a:r>
              <a:rPr lang="it-IT" altLang="it-IT" i="1" dirty="0"/>
              <a:t> and </a:t>
            </a:r>
            <a:r>
              <a:rPr lang="it-IT" altLang="it-IT" i="1" dirty="0" err="1"/>
              <a:t>Equivariant</a:t>
            </a:r>
            <a:r>
              <a:rPr lang="it-IT" altLang="it-IT" i="1" dirty="0"/>
              <a:t> </a:t>
            </a:r>
            <a:r>
              <a:rPr lang="it-IT" altLang="it-IT" i="1" dirty="0" err="1"/>
              <a:t>biases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Locality</a:t>
            </a:r>
            <a:r>
              <a:rPr lang="it-IT" altLang="it-IT" i="1" dirty="0"/>
              <a:t> vs </a:t>
            </a:r>
            <a:r>
              <a:rPr lang="it-IT" altLang="it-IT" i="1" dirty="0" err="1"/>
              <a:t>Globality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Proposed</a:t>
            </a:r>
            <a:r>
              <a:rPr lang="it-IT" altLang="it-IT" i="0" dirty="0"/>
              <a:t> in 2014 and </a:t>
            </a:r>
            <a:r>
              <a:rPr lang="it-IT" altLang="it-IT" i="0" dirty="0" err="1"/>
              <a:t>refined</a:t>
            </a:r>
            <a:r>
              <a:rPr lang="it-IT" altLang="it-IT" i="0" dirty="0"/>
              <a:t> in 15, the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 err="1"/>
              <a:t>was</a:t>
            </a:r>
            <a:r>
              <a:rPr lang="it-IT" altLang="it-IT" i="0" dirty="0"/>
              <a:t> a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which</a:t>
            </a:r>
            <a:r>
              <a:rPr lang="it-IT" altLang="it-IT" i="0" dirty="0"/>
              <a:t> </a:t>
            </a:r>
            <a:r>
              <a:rPr lang="it-IT" altLang="it-IT" i="0" dirty="0" err="1"/>
              <a:t>highly</a:t>
            </a:r>
            <a:r>
              <a:rPr lang="it-IT" altLang="it-IT" i="0" dirty="0"/>
              <a:t> </a:t>
            </a:r>
            <a:r>
              <a:rPr lang="it-IT" altLang="it-IT" i="0" dirty="0" err="1"/>
              <a:t>improved</a:t>
            </a:r>
            <a:r>
              <a:rPr lang="it-IT" altLang="it-IT" i="0" dirty="0"/>
              <a:t> the </a:t>
            </a:r>
            <a:r>
              <a:rPr lang="it-IT" altLang="it-IT" i="0" dirty="0" err="1"/>
              <a:t>quality</a:t>
            </a:r>
            <a:r>
              <a:rPr lang="it-IT" altLang="it-IT" i="0" dirty="0"/>
              <a:t> of machine </a:t>
            </a:r>
            <a:r>
              <a:rPr lang="it-IT" altLang="it-IT" i="0" dirty="0" err="1"/>
              <a:t>translation</a:t>
            </a:r>
            <a:r>
              <a:rPr lang="it-IT" altLang="it-IT" i="0" dirty="0"/>
              <a:t> systems (</a:t>
            </a:r>
            <a:r>
              <a:rPr lang="it-IT" altLang="it-IT" i="0" dirty="0" err="1"/>
              <a:t>as</a:t>
            </a:r>
            <a:r>
              <a:rPr lang="it-IT" altLang="it-IT" i="0" dirty="0"/>
              <a:t> Google </a:t>
            </a:r>
            <a:r>
              <a:rPr lang="it-IT" altLang="it-IT" i="0" dirty="0" err="1"/>
              <a:t>Translate</a:t>
            </a:r>
            <a:r>
              <a:rPr lang="it-IT" altLang="it-IT" i="0" dirty="0"/>
              <a:t>): </a:t>
            </a:r>
            <a:r>
              <a:rPr lang="it-IT" altLang="it-IT" i="0" dirty="0" err="1"/>
              <a:t>this</a:t>
            </a:r>
            <a:r>
              <a:rPr lang="it-IT" altLang="it-IT" i="0" dirty="0"/>
              <a:t> technique </a:t>
            </a:r>
            <a:r>
              <a:rPr lang="it-IT" altLang="it-IT" i="0" dirty="0" err="1"/>
              <a:t>allows</a:t>
            </a:r>
            <a:r>
              <a:rPr lang="it-IT" altLang="it-IT" i="0" dirty="0"/>
              <a:t> the model to focus on the </a:t>
            </a:r>
            <a:r>
              <a:rPr lang="it-IT" altLang="it-IT" i="0" dirty="0" err="1"/>
              <a:t>relevant</a:t>
            </a:r>
            <a:r>
              <a:rPr lang="it-IT" altLang="it-IT" i="0" dirty="0"/>
              <a:t> parts of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0" dirty="0" err="1"/>
              <a:t>needed</a:t>
            </a:r>
            <a:r>
              <a:rPr lang="it-IT" altLang="it-IT" i="0" dirty="0"/>
              <a:t>, and bypass the </a:t>
            </a:r>
            <a:r>
              <a:rPr lang="it-IT" altLang="it-IT" i="0" dirty="0" err="1"/>
              <a:t>others</a:t>
            </a:r>
            <a:r>
              <a:rPr lang="it-IT" altLang="it-IT" i="0" dirty="0"/>
              <a:t>.</a:t>
            </a:r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An </a:t>
            </a:r>
            <a:r>
              <a:rPr lang="it-IT" altLang="it-IT" i="0" dirty="0" err="1"/>
              <a:t>attention</a:t>
            </a:r>
            <a:r>
              <a:rPr lang="it-IT" altLang="it-IT" i="0" dirty="0"/>
              <a:t> </a:t>
            </a:r>
            <a:r>
              <a:rPr lang="it-IT" altLang="it-IT" i="0" dirty="0" err="1"/>
              <a:t>function</a:t>
            </a:r>
            <a:r>
              <a:rPr lang="it-IT" altLang="it-IT" i="0" dirty="0"/>
              <a:t> can be </a:t>
            </a:r>
            <a:r>
              <a:rPr lang="it-IT" altLang="it-IT" i="0" dirty="0" err="1"/>
              <a:t>described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mapping </a:t>
            </a:r>
            <a:r>
              <a:rPr lang="it-IT" altLang="it-IT" i="0" dirty="0" err="1"/>
              <a:t>three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 to a </a:t>
            </a:r>
            <a:r>
              <a:rPr lang="it-IT" altLang="it-IT" i="0" dirty="0" err="1"/>
              <a:t>final</a:t>
            </a:r>
            <a:r>
              <a:rPr lang="it-IT" altLang="it-IT" i="0" dirty="0"/>
              <a:t> output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a </a:t>
            </a:r>
            <a:r>
              <a:rPr lang="it-IT" altLang="it-IT" i="0" dirty="0" err="1"/>
              <a:t>weighted</a:t>
            </a:r>
            <a:r>
              <a:rPr lang="it-IT" altLang="it-IT" i="0" dirty="0"/>
              <a:t> sum of the </a:t>
            </a:r>
            <a:r>
              <a:rPr lang="it-IT" altLang="it-IT" i="0" dirty="0" err="1"/>
              <a:t>values</a:t>
            </a:r>
            <a:r>
              <a:rPr lang="it-IT" altLang="it-IT" i="0" dirty="0"/>
              <a:t> from one of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, </a:t>
            </a:r>
            <a:r>
              <a:rPr lang="it-IT" altLang="it-IT" i="0" dirty="0" err="1"/>
              <a:t>while</a:t>
            </a:r>
            <a:r>
              <a:rPr lang="it-IT" altLang="it-IT" i="0" dirty="0"/>
              <a:t> the weights are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by a </a:t>
            </a:r>
            <a:r>
              <a:rPr lang="it-IT" altLang="it-IT" i="0" dirty="0" err="1"/>
              <a:t>compatibility</a:t>
            </a:r>
            <a:r>
              <a:rPr lang="it-IT" altLang="it-IT" i="0" dirty="0"/>
              <a:t> </a:t>
            </a:r>
            <a:r>
              <a:rPr lang="it-IT" altLang="it-IT" i="0" dirty="0" err="1"/>
              <a:t>function</a:t>
            </a:r>
            <a:r>
              <a:rPr lang="it-IT" altLang="it-IT" i="0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the </a:t>
            </a:r>
            <a:r>
              <a:rPr lang="it-IT" altLang="it-IT" i="0" dirty="0" err="1"/>
              <a:t>other</a:t>
            </a:r>
            <a:r>
              <a:rPr lang="it-IT" altLang="it-IT" i="0" dirty="0"/>
              <a:t> </a:t>
            </a:r>
            <a:r>
              <a:rPr lang="it-IT" altLang="it-IT" i="0" dirty="0" err="1"/>
              <a:t>two</a:t>
            </a:r>
            <a:r>
              <a:rPr lang="it-IT" altLang="it-IT" i="0" dirty="0"/>
              <a:t>. </a:t>
            </a:r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Computing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for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encoder’s</a:t>
            </a:r>
            <a:r>
              <a:rPr lang="it-IT" altLang="it-IT" i="0" dirty="0"/>
              <a:t> </a:t>
            </a:r>
            <a:r>
              <a:rPr lang="it-IT" altLang="it-IT" i="0" dirty="0" err="1"/>
              <a:t>requires</a:t>
            </a:r>
            <a:r>
              <a:rPr lang="it-IT" altLang="it-IT" i="0" dirty="0"/>
              <a:t> 6 steps: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/>
              <a:t>From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of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1" dirty="0"/>
              <a:t>word </a:t>
            </a:r>
            <a:r>
              <a:rPr lang="it-IT" altLang="it-IT" i="0" dirty="0" err="1"/>
              <a:t>we</a:t>
            </a:r>
            <a:r>
              <a:rPr lang="it-IT" altLang="it-IT" i="0" dirty="0"/>
              <a:t> create the 3 </a:t>
            </a:r>
            <a:r>
              <a:rPr lang="it-IT" altLang="it-IT" i="0" dirty="0" err="1"/>
              <a:t>vectors</a:t>
            </a:r>
            <a:r>
              <a:rPr lang="it-IT" altLang="it-IT" i="0" dirty="0"/>
              <a:t> named </a:t>
            </a:r>
            <a:r>
              <a:rPr lang="it-IT" altLang="it-IT" i="1" dirty="0"/>
              <a:t>Query, Key </a:t>
            </a:r>
            <a:r>
              <a:rPr lang="it-IT" altLang="it-IT" i="0" dirty="0"/>
              <a:t>and Value (to do so, </a:t>
            </a:r>
            <a:r>
              <a:rPr lang="it-IT" altLang="it-IT" i="0" dirty="0" err="1"/>
              <a:t>we</a:t>
            </a:r>
            <a:r>
              <a:rPr lang="it-IT" altLang="it-IT" i="0" dirty="0"/>
              <a:t> use 3 </a:t>
            </a:r>
            <a:r>
              <a:rPr lang="it-IT" altLang="it-IT" i="0" dirty="0" err="1"/>
              <a:t>trainable</a:t>
            </a:r>
            <a:r>
              <a:rPr lang="it-IT" altLang="it-IT" i="0" dirty="0"/>
              <a:t> </a:t>
            </a:r>
            <a:r>
              <a:rPr lang="it-IT" altLang="it-IT" i="0" dirty="0" err="1"/>
              <a:t>matrices</a:t>
            </a:r>
            <a:r>
              <a:rPr lang="it-IT" altLang="it-IT" i="0" dirty="0"/>
              <a:t> </a:t>
            </a:r>
            <a:r>
              <a:rPr lang="it-IT" altLang="it-IT" i="1" dirty="0"/>
              <a:t>W</a:t>
            </a:r>
            <a:r>
              <a:rPr lang="it-IT" altLang="it-IT" sz="1400" i="1" baseline="30000" dirty="0"/>
              <a:t>Q</a:t>
            </a:r>
            <a:r>
              <a:rPr lang="it-IT" altLang="it-IT" i="1" dirty="0"/>
              <a:t>, W</a:t>
            </a:r>
            <a:r>
              <a:rPr lang="it-IT" altLang="it-IT" i="1" baseline="30000" dirty="0"/>
              <a:t>K </a:t>
            </a:r>
            <a:r>
              <a:rPr lang="it-IT" altLang="it-IT" i="1" dirty="0"/>
              <a:t>W</a:t>
            </a:r>
            <a:r>
              <a:rPr lang="it-IT" altLang="it-IT" i="1" baseline="30000" dirty="0"/>
              <a:t>V</a:t>
            </a:r>
            <a:r>
              <a:rPr lang="it-IT" altLang="it-IT" i="0" dirty="0"/>
              <a:t> )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/>
              <a:t>For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, </a:t>
            </a:r>
            <a:r>
              <a:rPr lang="it-IT" altLang="it-IT" i="0" dirty="0" err="1"/>
              <a:t>we</a:t>
            </a:r>
            <a:r>
              <a:rPr lang="it-IT" altLang="it-IT" i="0" dirty="0"/>
              <a:t> compute </a:t>
            </a:r>
            <a:r>
              <a:rPr lang="it-IT" altLang="it-IT" i="0" dirty="0" err="1"/>
              <a:t>its</a:t>
            </a:r>
            <a:r>
              <a:rPr lang="it-IT" altLang="it-IT" i="0" dirty="0"/>
              <a:t> score </a:t>
            </a:r>
            <a:r>
              <a:rPr lang="it-IT" altLang="it-IT" i="1" dirty="0"/>
              <a:t>w.r.t.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other</a:t>
            </a:r>
            <a:r>
              <a:rPr lang="it-IT" altLang="it-IT" i="0" dirty="0"/>
              <a:t> word in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. The score </a:t>
            </a:r>
            <a:r>
              <a:rPr lang="it-IT" altLang="it-IT" i="0" dirty="0" err="1"/>
              <a:t>determines</a:t>
            </a:r>
            <a:r>
              <a:rPr lang="it-IT" altLang="it-IT" i="0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</a:t>
            </a:r>
            <a:r>
              <a:rPr lang="it-IT" altLang="it-IT" i="1" dirty="0" err="1"/>
              <a:t>much</a:t>
            </a:r>
            <a:r>
              <a:rPr lang="it-IT" altLang="it-IT" i="1" dirty="0"/>
              <a:t> focus to place </a:t>
            </a:r>
            <a:r>
              <a:rPr lang="it-IT" altLang="it-IT" i="0" dirty="0"/>
              <a:t>on </a:t>
            </a:r>
            <a:r>
              <a:rPr lang="it-IT" altLang="it-IT" i="0" dirty="0" err="1"/>
              <a:t>other</a:t>
            </a:r>
            <a:r>
              <a:rPr lang="it-IT" altLang="it-IT" i="0" dirty="0"/>
              <a:t> parts of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</a:t>
            </a:r>
            <a:r>
              <a:rPr lang="it-IT" altLang="it-IT" i="1" dirty="0"/>
              <a:t>w.r.t. </a:t>
            </a:r>
            <a:r>
              <a:rPr lang="it-IT" altLang="it-IT" i="0" dirty="0"/>
              <a:t>self.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Then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first </a:t>
            </a:r>
            <a:r>
              <a:rPr lang="it-IT" altLang="it-IT" i="0" dirty="0" err="1"/>
              <a:t>normalize</a:t>
            </a:r>
            <a:r>
              <a:rPr lang="it-IT" altLang="it-IT" i="0" dirty="0"/>
              <a:t> the </a:t>
            </a:r>
            <a:r>
              <a:rPr lang="it-IT" altLang="it-IT" i="0" dirty="0" err="1"/>
              <a:t>all</a:t>
            </a:r>
            <a:r>
              <a:rPr lang="it-IT" altLang="it-IT" i="0" dirty="0"/>
              <a:t> the scores and make </a:t>
            </a:r>
            <a:r>
              <a:rPr lang="it-IT" altLang="it-IT" i="0" dirty="0" err="1"/>
              <a:t>them</a:t>
            </a:r>
            <a:r>
              <a:rPr lang="it-IT" altLang="it-IT" i="0" dirty="0"/>
              <a:t> to sum up 1 via </a:t>
            </a:r>
            <a:r>
              <a:rPr lang="it-IT" altLang="it-IT" i="0" dirty="0" err="1"/>
              <a:t>softmax</a:t>
            </a:r>
            <a:endParaRPr lang="it-IT" altLang="it-IT" i="0" dirty="0"/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Multiply</a:t>
            </a:r>
            <a:r>
              <a:rPr lang="it-IT" altLang="it-IT" i="0" dirty="0"/>
              <a:t> the </a:t>
            </a:r>
            <a:r>
              <a:rPr lang="it-IT" altLang="it-IT" i="1" dirty="0" err="1"/>
              <a:t>values</a:t>
            </a:r>
            <a:r>
              <a:rPr lang="it-IT" altLang="it-IT" i="1" dirty="0"/>
              <a:t> </a:t>
            </a:r>
            <a:r>
              <a:rPr lang="it-IT" altLang="it-IT" i="0" dirty="0"/>
              <a:t>of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by the </a:t>
            </a:r>
            <a:r>
              <a:rPr lang="it-IT" altLang="it-IT" i="0" dirty="0" err="1"/>
              <a:t>normalized</a:t>
            </a:r>
            <a:r>
              <a:rPr lang="it-IT" altLang="it-IT" i="0" dirty="0"/>
              <a:t> scores  so to </a:t>
            </a:r>
            <a:r>
              <a:rPr lang="it-IT" altLang="it-IT" i="0" dirty="0" err="1"/>
              <a:t>keep</a:t>
            </a:r>
            <a:r>
              <a:rPr lang="it-IT" altLang="it-IT" i="0" dirty="0"/>
              <a:t> </a:t>
            </a:r>
            <a:r>
              <a:rPr lang="it-IT" altLang="it-IT" i="0" dirty="0" err="1"/>
              <a:t>intact</a:t>
            </a:r>
            <a:r>
              <a:rPr lang="it-IT" altLang="it-IT" i="0" dirty="0"/>
              <a:t> the </a:t>
            </a:r>
            <a:r>
              <a:rPr lang="it-IT" altLang="it-IT" i="0" dirty="0" err="1"/>
              <a:t>values</a:t>
            </a:r>
            <a:r>
              <a:rPr lang="it-IT" altLang="it-IT" i="0" dirty="0"/>
              <a:t> of the words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want</a:t>
            </a:r>
            <a:r>
              <a:rPr lang="it-IT" altLang="it-IT" i="0" dirty="0"/>
              <a:t> to focus on, and zero the </a:t>
            </a:r>
            <a:r>
              <a:rPr lang="it-IT" altLang="it-IT" i="0" dirty="0" err="1"/>
              <a:t>irrelevant</a:t>
            </a:r>
            <a:r>
              <a:rPr lang="it-IT" altLang="it-IT" i="0" dirty="0"/>
              <a:t> parts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Finally</a:t>
            </a:r>
            <a:r>
              <a:rPr lang="it-IT" altLang="it-IT" i="0" dirty="0"/>
              <a:t> the </a:t>
            </a:r>
            <a:r>
              <a:rPr lang="it-IT" altLang="it-IT" i="1" dirty="0"/>
              <a:t>value </a:t>
            </a:r>
            <a:r>
              <a:rPr lang="it-IT" altLang="it-IT" i="1" dirty="0" err="1"/>
              <a:t>vectors</a:t>
            </a:r>
            <a:r>
              <a:rPr lang="it-IT" altLang="it-IT" i="1" dirty="0"/>
              <a:t>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for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are </a:t>
            </a:r>
            <a:r>
              <a:rPr lang="it-IT" altLang="it-IT" i="0" dirty="0" err="1"/>
              <a:t>summed</a:t>
            </a:r>
            <a:r>
              <a:rPr lang="it-IT" altLang="it-IT" i="0" dirty="0"/>
              <a:t> up and </a:t>
            </a:r>
            <a:r>
              <a:rPr lang="it-IT" altLang="it-IT" i="0" dirty="0" err="1"/>
              <a:t>that’s</a:t>
            </a:r>
            <a:r>
              <a:rPr lang="it-IT" altLang="it-IT" i="0" dirty="0"/>
              <a:t>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score for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 err="1"/>
              <a:t>at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position. </a:t>
            </a:r>
          </a:p>
          <a:p>
            <a:pPr marL="228600" lvl="0" indent="-228600" eaLnBrk="1" hangingPunct="1">
              <a:buFont typeface="+mj-lt"/>
              <a:buAutoNum type="arabicPeriod"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545543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paper </a:t>
            </a:r>
            <a:r>
              <a:rPr lang="it-IT" altLang="it-IT" dirty="0" err="1"/>
              <a:t>further</a:t>
            </a:r>
            <a:r>
              <a:rPr lang="it-IT" altLang="it-IT" dirty="0"/>
              <a:t> </a:t>
            </a:r>
            <a:r>
              <a:rPr lang="it-IT" altLang="it-IT" dirty="0" err="1"/>
              <a:t>refine</a:t>
            </a:r>
            <a:r>
              <a:rPr lang="it-IT" altLang="it-IT" dirty="0"/>
              <a:t>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layer</a:t>
            </a:r>
            <a:r>
              <a:rPr lang="it-IT" altLang="it-IT" i="1" dirty="0"/>
              <a:t> </a:t>
            </a:r>
            <a:r>
              <a:rPr lang="it-IT" altLang="it-IT" i="0" dirty="0"/>
              <a:t>by </a:t>
            </a:r>
            <a:r>
              <a:rPr lang="it-IT" altLang="it-IT" i="0" dirty="0" err="1"/>
              <a:t>adding</a:t>
            </a:r>
            <a:r>
              <a:rPr lang="it-IT" altLang="it-IT" i="0" dirty="0"/>
              <a:t> a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called</a:t>
            </a:r>
            <a:r>
              <a:rPr lang="it-IT" altLang="it-IT" i="0" dirty="0"/>
              <a:t> «Multi-</a:t>
            </a:r>
            <a:r>
              <a:rPr lang="it-IT" altLang="it-IT" i="0" dirty="0" err="1"/>
              <a:t>headed</a:t>
            </a:r>
            <a:r>
              <a:rPr lang="it-IT" altLang="it-IT" i="0" dirty="0"/>
              <a:t>» Attention: </a:t>
            </a:r>
            <a:r>
              <a:rPr lang="it-IT" altLang="it-IT" i="0" dirty="0" err="1"/>
              <a:t>different</a:t>
            </a:r>
            <a:r>
              <a:rPr lang="it-IT" altLang="it-IT" i="0" dirty="0"/>
              <a:t> </a:t>
            </a:r>
            <a:r>
              <a:rPr lang="it-IT" altLang="it-IT" i="0" dirty="0" err="1"/>
              <a:t>matrices</a:t>
            </a:r>
            <a:r>
              <a:rPr lang="it-IT" altLang="it-IT" i="0" dirty="0"/>
              <a:t> are </a:t>
            </a:r>
            <a:r>
              <a:rPr lang="it-IT" altLang="it-IT" i="0" dirty="0" err="1"/>
              <a:t>used</a:t>
            </a:r>
            <a:r>
              <a:rPr lang="it-IT" altLang="it-IT" i="0" dirty="0"/>
              <a:t> for the </a:t>
            </a:r>
            <a:r>
              <a:rPr lang="it-IT" altLang="it-IT" i="1" dirty="0" err="1"/>
              <a:t>subspace</a:t>
            </a:r>
            <a:r>
              <a:rPr lang="it-IT" altLang="it-IT" i="1" dirty="0"/>
              <a:t> </a:t>
            </a:r>
            <a:r>
              <a:rPr lang="it-IT" altLang="it-IT" i="1" dirty="0" err="1"/>
              <a:t>projection</a:t>
            </a:r>
            <a:r>
              <a:rPr lang="it-IT" altLang="it-IT" i="1" dirty="0"/>
              <a:t> </a:t>
            </a:r>
            <a:r>
              <a:rPr lang="it-IT" altLang="it-IT" i="0" dirty="0"/>
              <a:t>of the </a:t>
            </a:r>
            <a:r>
              <a:rPr lang="it-IT" altLang="it-IT" i="0" dirty="0" err="1"/>
              <a:t>three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enable</a:t>
            </a:r>
            <a:r>
              <a:rPr lang="it-IT" altLang="it-IT" i="0" dirty="0"/>
              <a:t> the model to focus on </a:t>
            </a:r>
            <a:r>
              <a:rPr lang="it-IT" altLang="it-IT" i="0" dirty="0" err="1"/>
              <a:t>different</a:t>
            </a:r>
            <a:r>
              <a:rPr lang="it-IT" altLang="it-IT" i="0" dirty="0"/>
              <a:t> positions, parts of the speech or, in the case of images: visual </a:t>
            </a:r>
            <a:r>
              <a:rPr lang="it-IT" altLang="it-IT" i="0" dirty="0" err="1"/>
              <a:t>cues</a:t>
            </a:r>
            <a:r>
              <a:rPr lang="it-IT" altLang="it-IT" i="0" dirty="0"/>
              <a:t> (</a:t>
            </a:r>
            <a:r>
              <a:rPr lang="it-IT" altLang="it-IT" i="0" dirty="0" err="1"/>
              <a:t>geometries</a:t>
            </a:r>
            <a:r>
              <a:rPr lang="it-IT" altLang="it-IT" i="0" dirty="0"/>
              <a:t>, textures, colors and so on)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11224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956299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2302112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Sum up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involved</a:t>
            </a:r>
            <a:r>
              <a:rPr lang="it-IT" dirty="0"/>
              <a:t> for the </a:t>
            </a:r>
            <a:r>
              <a:rPr lang="it-IT" dirty="0" err="1"/>
              <a:t>period</a:t>
            </a:r>
            <a:r>
              <a:rPr lang="it-IT" dirty="0"/>
              <a:t>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How I </a:t>
            </a:r>
            <a:r>
              <a:rPr lang="it-IT" dirty="0" err="1"/>
              <a:t>documented</a:t>
            </a:r>
            <a:r>
              <a:rPr lang="it-IT" dirty="0"/>
              <a:t> on the problem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Where</a:t>
            </a:r>
            <a:r>
              <a:rPr lang="it-IT" dirty="0"/>
              <a:t> I </a:t>
            </a:r>
            <a:r>
              <a:rPr lang="it-IT" dirty="0" err="1"/>
              <a:t>found</a:t>
            </a:r>
            <a:r>
              <a:rPr lang="it-IT" dirty="0"/>
              <a:t> the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(papers, blogs, tutorials…)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What</a:t>
            </a:r>
            <a:r>
              <a:rPr lang="it-IT" dirty="0"/>
              <a:t> I </a:t>
            </a:r>
            <a:r>
              <a:rPr lang="it-IT" dirty="0" err="1"/>
              <a:t>did</a:t>
            </a:r>
            <a:r>
              <a:rPr lang="it-IT" dirty="0"/>
              <a:t> to propose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In the following sections I will introduce: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problem/task I worked on,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relevant literature reviewed before starting the development of my solution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methodology I followed to obtain reproducible and accessible results, while maintaining a flexible structure of the project, so to allow for quick prototyping, hypothesis testing and so 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At the end, I will show the results, discuss about the future work and recent improvements in </a:t>
            </a:r>
            <a:r>
              <a:rPr lang="en-GB"/>
              <a:t>Semantic Segmentation  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49772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Since</a:t>
            </a:r>
            <a:r>
              <a:rPr lang="it-IT" altLang="it-IT" dirty="0"/>
              <a:t> 2012, the International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(</a:t>
            </a:r>
            <a:r>
              <a:rPr lang="it-IT" altLang="it-IT" dirty="0" err="1"/>
              <a:t>BraTS</a:t>
            </a:r>
            <a:r>
              <a:rPr lang="it-IT" altLang="it-IT" dirty="0"/>
              <a:t>) challenge </a:t>
            </a:r>
            <a:r>
              <a:rPr lang="it-IT" altLang="it-IT" dirty="0" err="1"/>
              <a:t>has</a:t>
            </a:r>
            <a:r>
              <a:rPr lang="it-IT" altLang="it-IT" dirty="0"/>
              <a:t> </a:t>
            </a:r>
            <a:r>
              <a:rPr lang="it-IT" altLang="it-IT" dirty="0" err="1"/>
              <a:t>focused</a:t>
            </a:r>
            <a:r>
              <a:rPr lang="it-IT" altLang="it-IT" dirty="0"/>
              <a:t> on the generation of a benchmarking </a:t>
            </a:r>
            <a:r>
              <a:rPr lang="it-IT" altLang="it-IT" dirty="0" err="1"/>
              <a:t>environment</a:t>
            </a:r>
            <a:r>
              <a:rPr lang="it-IT" altLang="it-IT" dirty="0"/>
              <a:t> and dataset for the </a:t>
            </a:r>
            <a:r>
              <a:rPr lang="it-IT" altLang="it-IT" dirty="0" err="1"/>
              <a:t>delineation</a:t>
            </a:r>
            <a:r>
              <a:rPr lang="it-IT" altLang="it-IT" dirty="0"/>
              <a:t> of </a:t>
            </a:r>
            <a:r>
              <a:rPr lang="it-IT" altLang="it-IT" dirty="0" err="1"/>
              <a:t>adult</a:t>
            </a:r>
            <a:r>
              <a:rPr lang="it-IT" altLang="it-IT" dirty="0"/>
              <a:t> brain </a:t>
            </a:r>
            <a:r>
              <a:rPr lang="it-IT" altLang="it-IT" dirty="0" err="1"/>
              <a:t>tumors</a:t>
            </a:r>
            <a:r>
              <a:rPr lang="it-IT" altLang="it-IT" dirty="0"/>
              <a:t> (</a:t>
            </a:r>
            <a:r>
              <a:rPr lang="it-IT" altLang="it-IT" dirty="0" err="1"/>
              <a:t>namely</a:t>
            </a:r>
            <a:r>
              <a:rPr lang="it-IT" altLang="it-IT" dirty="0"/>
              <a:t> </a:t>
            </a:r>
            <a:r>
              <a:rPr lang="it-IT" altLang="it-IT" dirty="0" err="1"/>
              <a:t>gliomas</a:t>
            </a:r>
            <a:r>
              <a:rPr lang="it-IT" altLang="it-IT" dirty="0"/>
              <a:t>).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dataset version I </a:t>
            </a:r>
            <a:r>
              <a:rPr lang="it-IT" altLang="it-IT" dirty="0" err="1"/>
              <a:t>used</a:t>
            </a:r>
            <a:r>
              <a:rPr lang="it-IT" altLang="it-IT" dirty="0"/>
              <a:t> for </a:t>
            </a:r>
            <a:r>
              <a:rPr lang="it-IT" altLang="it-IT" dirty="0" err="1"/>
              <a:t>both</a:t>
            </a:r>
            <a:r>
              <a:rPr lang="it-IT" altLang="it-IT" dirty="0"/>
              <a:t> </a:t>
            </a:r>
            <a:r>
              <a:rPr lang="it-IT" altLang="it-IT" dirty="0" err="1"/>
              <a:t>reproducing</a:t>
            </a:r>
            <a:r>
              <a:rPr lang="it-IT" altLang="it-IT" dirty="0"/>
              <a:t> the </a:t>
            </a:r>
            <a:r>
              <a:rPr lang="it-IT" altLang="it-IT" dirty="0" err="1"/>
              <a:t>results</a:t>
            </a:r>
            <a:r>
              <a:rPr lang="it-IT" altLang="it-IT" dirty="0"/>
              <a:t> of the SOTA </a:t>
            </a:r>
            <a:r>
              <a:rPr lang="it-IT" altLang="it-IT" dirty="0" err="1"/>
              <a:t>I’ll</a:t>
            </a:r>
            <a:r>
              <a:rPr lang="it-IT" altLang="it-IT" dirty="0"/>
              <a:t> illustrate </a:t>
            </a:r>
            <a:r>
              <a:rPr lang="it-IT" altLang="it-IT" dirty="0" err="1"/>
              <a:t>soon</a:t>
            </a:r>
            <a:r>
              <a:rPr lang="it-IT" altLang="it-IT" dirty="0"/>
              <a:t> in </a:t>
            </a:r>
            <a:r>
              <a:rPr lang="it-IT" altLang="it-IT" dirty="0" err="1"/>
              <a:t>few</a:t>
            </a:r>
            <a:r>
              <a:rPr lang="it-IT" altLang="it-IT" dirty="0"/>
              <a:t> slides and to </a:t>
            </a:r>
            <a:r>
              <a:rPr lang="it-IT" altLang="it-IT" dirty="0" err="1"/>
              <a:t>train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solution</a:t>
            </a:r>
            <a:r>
              <a:rPr lang="it-IT" altLang="it-IT" dirty="0"/>
              <a:t>, so to </a:t>
            </a:r>
            <a:r>
              <a:rPr lang="it-IT" altLang="it-IT" dirty="0" err="1"/>
              <a:t>have</a:t>
            </a:r>
            <a:r>
              <a:rPr lang="it-IT" altLang="it-IT" dirty="0"/>
              <a:t> a common ground for the benchmark </a:t>
            </a:r>
            <a:r>
              <a:rPr lang="it-IT" altLang="it-IT" dirty="0" err="1"/>
              <a:t>is</a:t>
            </a:r>
            <a:r>
              <a:rPr lang="it-IT" altLang="it-IT" dirty="0"/>
              <a:t> the 2018 </a:t>
            </a:r>
            <a:r>
              <a:rPr lang="it-IT" altLang="it-IT" dirty="0" err="1"/>
              <a:t>BraTS</a:t>
            </a:r>
            <a:r>
              <a:rPr lang="it-IT" altLang="it-IT" dirty="0"/>
              <a:t> version: the data are routine </a:t>
            </a:r>
            <a:r>
              <a:rPr lang="it-IT" altLang="it-IT" dirty="0" err="1"/>
              <a:t>clinically-acquired</a:t>
            </a:r>
            <a:r>
              <a:rPr lang="it-IT" altLang="it-IT" dirty="0"/>
              <a:t>, multi-site </a:t>
            </a:r>
            <a:r>
              <a:rPr lang="it-IT" altLang="it-IT" dirty="0" err="1"/>
              <a:t>multiparametric</a:t>
            </a:r>
            <a:r>
              <a:rPr lang="it-IT" altLang="it-IT" dirty="0"/>
              <a:t> </a:t>
            </a:r>
            <a:r>
              <a:rPr lang="it-IT" altLang="it-IT" dirty="0" err="1"/>
              <a:t>magnetic</a:t>
            </a:r>
            <a:r>
              <a:rPr lang="it-IT" altLang="it-IT" dirty="0"/>
              <a:t> </a:t>
            </a:r>
            <a:r>
              <a:rPr lang="it-IT" altLang="it-IT" dirty="0" err="1"/>
              <a:t>resonance</a:t>
            </a:r>
            <a:r>
              <a:rPr lang="it-IT" altLang="it-IT" dirty="0"/>
              <a:t> imaging (</a:t>
            </a:r>
            <a:r>
              <a:rPr lang="it-IT" altLang="it-IT" dirty="0" err="1"/>
              <a:t>mpMRI</a:t>
            </a:r>
            <a:r>
              <a:rPr lang="it-IT" altLang="it-IT" dirty="0"/>
              <a:t>) </a:t>
            </a:r>
            <a:r>
              <a:rPr lang="it-IT" altLang="it-IT" dirty="0" err="1"/>
              <a:t>scans</a:t>
            </a:r>
            <a:r>
              <a:rPr lang="it-IT" altLang="it-IT" dirty="0"/>
              <a:t> of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patients</a:t>
            </a:r>
            <a:r>
              <a:rPr lang="it-IT" altLang="it-IT" dirty="0"/>
              <a:t> and </a:t>
            </a:r>
            <a:r>
              <a:rPr lang="it-IT" altLang="it-IT" dirty="0" err="1"/>
              <a:t>focuses</a:t>
            </a:r>
            <a:r>
              <a:rPr lang="it-IT" altLang="it-IT" dirty="0"/>
              <a:t> on the </a:t>
            </a:r>
            <a:r>
              <a:rPr lang="it-IT" altLang="it-IT" dirty="0" err="1"/>
              <a:t>segmentation</a:t>
            </a:r>
            <a:r>
              <a:rPr lang="it-IT" altLang="it-IT" dirty="0"/>
              <a:t> of </a:t>
            </a:r>
            <a:r>
              <a:rPr lang="it-IT" altLang="it-IT" dirty="0" err="1"/>
              <a:t>intrinsically</a:t>
            </a:r>
            <a:r>
              <a:rPr lang="it-IT" altLang="it-IT" dirty="0"/>
              <a:t> </a:t>
            </a:r>
            <a:r>
              <a:rPr lang="it-IT" altLang="it-IT" dirty="0" err="1"/>
              <a:t>heterogeneous</a:t>
            </a:r>
            <a:r>
              <a:rPr lang="it-IT" altLang="it-IT" dirty="0"/>
              <a:t> </a:t>
            </a:r>
            <a:r>
              <a:rPr lang="it-IT" altLang="it-IT" dirty="0" err="1"/>
              <a:t>tumors</a:t>
            </a:r>
            <a:r>
              <a:rPr lang="it-IT" altLang="it-IT" dirty="0"/>
              <a:t> (in </a:t>
            </a:r>
            <a:r>
              <a:rPr lang="it-IT" altLang="it-IT" dirty="0" err="1"/>
              <a:t>appearance</a:t>
            </a:r>
            <a:r>
              <a:rPr lang="it-IT" altLang="it-IT" dirty="0"/>
              <a:t>, </a:t>
            </a:r>
            <a:r>
              <a:rPr lang="it-IT" altLang="it-IT" dirty="0" err="1"/>
              <a:t>shape</a:t>
            </a:r>
            <a:r>
              <a:rPr lang="it-IT" altLang="it-IT" dirty="0"/>
              <a:t> and </a:t>
            </a:r>
            <a:r>
              <a:rPr lang="it-IT" altLang="it-IT" dirty="0" err="1"/>
              <a:t>histology</a:t>
            </a:r>
            <a:r>
              <a:rPr lang="it-IT" altLang="it-IT" dirty="0"/>
              <a:t>).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755110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** OLD **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Edema (green)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Necrotic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(red)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Non-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(blue)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</a:t>
            </a:r>
            <a:r>
              <a:rPr lang="it-IT" altLang="it-IT" dirty="0" err="1"/>
              <a:t>yellow</a:t>
            </a:r>
            <a:r>
              <a:rPr lang="it-IT" altLang="it-IT" dirty="0"/>
              <a:t>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** OLD **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</a:t>
            </a:r>
            <a:r>
              <a:rPr lang="it-IT" altLang="it-IT" dirty="0" err="1"/>
              <a:t>each</a:t>
            </a:r>
            <a:r>
              <a:rPr lang="it-IT" altLang="it-IT" dirty="0"/>
              <a:t> sample in the dataset, </a:t>
            </a:r>
            <a:r>
              <a:rPr lang="it-IT" altLang="it-IT" dirty="0" err="1"/>
              <a:t>professional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provided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ground truth labels for the training part. The labels in the </a:t>
            </a:r>
            <a:r>
              <a:rPr lang="it-IT" altLang="it-IT" dirty="0" err="1"/>
              <a:t>right</a:t>
            </a:r>
            <a:r>
              <a:rPr lang="it-IT" altLang="it-IT" dirty="0"/>
              <a:t> </a:t>
            </a:r>
            <a:r>
              <a:rPr lang="it-IT" altLang="it-IT" dirty="0" err="1"/>
              <a:t>figures</a:t>
            </a:r>
            <a:r>
              <a:rPr lang="it-IT" altLang="it-IT" dirty="0"/>
              <a:t> </a:t>
            </a:r>
            <a:r>
              <a:rPr lang="it-IT" altLang="it-IT" dirty="0" err="1"/>
              <a:t>evidence</a:t>
            </a:r>
            <a:r>
              <a:rPr lang="it-IT" altLang="it-IT" dirty="0"/>
              <a:t> </a:t>
            </a:r>
            <a:r>
              <a:rPr lang="it-IT" altLang="it-IT" dirty="0" err="1"/>
              <a:t>all</a:t>
            </a:r>
            <a:r>
              <a:rPr lang="it-IT" altLang="it-IT" dirty="0"/>
              <a:t> the </a:t>
            </a:r>
            <a:r>
              <a:rPr lang="it-IT" altLang="it-IT" dirty="0" err="1"/>
              <a:t>tumor</a:t>
            </a:r>
            <a:r>
              <a:rPr lang="it-IT" altLang="it-IT" dirty="0"/>
              <a:t> sub-</a:t>
            </a:r>
            <a:r>
              <a:rPr lang="it-IT" altLang="it-IT" dirty="0" err="1"/>
              <a:t>regions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the </a:t>
            </a:r>
            <a:r>
              <a:rPr lang="it-IT" altLang="it-IT" dirty="0" err="1"/>
              <a:t>experts</a:t>
            </a:r>
            <a:r>
              <a:rPr lang="it-IT" altLang="it-IT" dirty="0"/>
              <a:t> </a:t>
            </a:r>
            <a:r>
              <a:rPr lang="it-IT" altLang="it-IT" dirty="0" err="1"/>
              <a:t>annotated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a </a:t>
            </a:r>
            <a:r>
              <a:rPr lang="it-IT" altLang="it-IT" dirty="0" err="1"/>
              <a:t>smaller</a:t>
            </a:r>
            <a:r>
              <a:rPr lang="it-IT" altLang="it-IT" dirty="0"/>
              <a:t> set of </a:t>
            </a:r>
            <a:r>
              <a:rPr lang="it-IT" altLang="it-IT" dirty="0" err="1"/>
              <a:t>final</a:t>
            </a:r>
            <a:r>
              <a:rPr lang="it-IT" altLang="it-IT" dirty="0"/>
              <a:t> labels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requested</a:t>
            </a:r>
            <a:r>
              <a:rPr lang="it-IT" altLang="it-IT" dirty="0"/>
              <a:t> by the challenge.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While</a:t>
            </a:r>
            <a:r>
              <a:rPr lang="it-IT" altLang="it-IT" dirty="0"/>
              <a:t> in the figure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see</a:t>
            </a:r>
            <a:r>
              <a:rPr lang="it-IT" altLang="it-IT" dirty="0"/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Edema (</a:t>
            </a:r>
            <a:r>
              <a:rPr lang="it-IT" altLang="it-IT" dirty="0" err="1"/>
              <a:t>yellow</a:t>
            </a:r>
            <a:r>
              <a:rPr lang="it-IT" altLang="it-IT" dirty="0"/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Necrotic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(green)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Non-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(red)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(light blue)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challenge </a:t>
            </a:r>
            <a:r>
              <a:rPr lang="it-IT" altLang="it-IT" dirty="0" err="1"/>
              <a:t>asks</a:t>
            </a:r>
            <a:r>
              <a:rPr lang="it-IT" altLang="it-IT" dirty="0"/>
              <a:t> </a:t>
            </a:r>
            <a:r>
              <a:rPr lang="it-IT" altLang="it-IT" dirty="0" err="1"/>
              <a:t>instead</a:t>
            </a:r>
            <a:r>
              <a:rPr lang="it-IT" altLang="it-IT" dirty="0"/>
              <a:t> to </a:t>
            </a:r>
            <a:r>
              <a:rPr lang="it-IT" altLang="it-IT" dirty="0" err="1"/>
              <a:t>segment</a:t>
            </a:r>
            <a:r>
              <a:rPr lang="it-IT" altLang="it-IT" dirty="0"/>
              <a:t> 3 </a:t>
            </a:r>
            <a:r>
              <a:rPr lang="it-IT" altLang="it-IT" dirty="0" err="1"/>
              <a:t>overlapping</a:t>
            </a:r>
            <a:r>
              <a:rPr lang="it-IT" altLang="it-IT" dirty="0"/>
              <a:t> </a:t>
            </a:r>
            <a:r>
              <a:rPr lang="it-IT" altLang="it-IT" dirty="0" err="1"/>
              <a:t>subregions</a:t>
            </a:r>
            <a:r>
              <a:rPr lang="it-IT" altLang="it-IT" dirty="0"/>
              <a:t>: 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endParaRPr lang="it-IT" altLang="it-IT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Tumor</a:t>
            </a:r>
            <a:r>
              <a:rPr lang="it-IT" altLang="it-IT" dirty="0"/>
              <a:t> Core (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+ </a:t>
            </a:r>
            <a:r>
              <a:rPr lang="it-IT" altLang="it-IT" dirty="0" err="1"/>
              <a:t>necrotic</a:t>
            </a:r>
            <a:r>
              <a:rPr lang="it-IT" altLang="it-IT" dirty="0"/>
              <a:t> and non-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core)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Whole </a:t>
            </a:r>
            <a:r>
              <a:rPr lang="it-IT" altLang="it-IT" dirty="0" err="1"/>
              <a:t>Tumor</a:t>
            </a:r>
            <a:r>
              <a:rPr lang="it-IT" altLang="it-IT" dirty="0"/>
              <a:t> (edema + </a:t>
            </a:r>
            <a:r>
              <a:rPr lang="it-IT" altLang="it-IT" dirty="0" err="1"/>
              <a:t>tumor</a:t>
            </a:r>
            <a:r>
              <a:rPr lang="it-IT" altLang="it-IT" dirty="0"/>
              <a:t> core)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67799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Consider</a:t>
            </a:r>
            <a:r>
              <a:rPr lang="it-IT" altLang="it-IT" dirty="0"/>
              <a:t> for a moment just the image on the </a:t>
            </a:r>
            <a:r>
              <a:rPr lang="it-IT" altLang="it-IT" dirty="0" err="1"/>
              <a:t>left</a:t>
            </a:r>
            <a:r>
              <a:rPr lang="it-IT" altLang="it-IT" dirty="0"/>
              <a:t>: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slice of an MRI </a:t>
            </a:r>
            <a:r>
              <a:rPr lang="it-IT" altLang="it-IT" dirty="0" err="1"/>
              <a:t>scan</a:t>
            </a:r>
            <a:r>
              <a:rPr lang="it-IT" altLang="it-IT" dirty="0"/>
              <a:t> </a:t>
            </a:r>
            <a:r>
              <a:rPr lang="it-IT" altLang="it-IT" dirty="0" err="1"/>
              <a:t>showing</a:t>
            </a:r>
            <a:r>
              <a:rPr lang="it-IT" altLang="it-IT" dirty="0"/>
              <a:t> a </a:t>
            </a:r>
            <a:r>
              <a:rPr lang="it-IT" altLang="it-IT" dirty="0" err="1"/>
              <a:t>portion</a:t>
            </a:r>
            <a:r>
              <a:rPr lang="it-IT" altLang="it-IT" dirty="0"/>
              <a:t> of the brain.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Even</a:t>
            </a:r>
            <a:r>
              <a:rPr lang="it-IT" altLang="it-IT" dirty="0"/>
              <a:t> </a:t>
            </a:r>
            <a:r>
              <a:rPr lang="it-IT" altLang="it-IT" dirty="0" err="1"/>
              <a:t>without</a:t>
            </a:r>
            <a:r>
              <a:rPr lang="it-IT" altLang="it-IT" dirty="0"/>
              <a:t> </a:t>
            </a:r>
            <a:r>
              <a:rPr lang="it-IT" altLang="it-IT" dirty="0" err="1"/>
              <a:t>being</a:t>
            </a:r>
            <a:r>
              <a:rPr lang="it-IT" altLang="it-IT" dirty="0"/>
              <a:t> a </a:t>
            </a:r>
            <a:r>
              <a:rPr lang="it-IT" altLang="it-IT" dirty="0" err="1"/>
              <a:t>trained</a:t>
            </a:r>
            <a:r>
              <a:rPr lang="it-IT" altLang="it-IT" dirty="0"/>
              <a:t> </a:t>
            </a:r>
            <a:r>
              <a:rPr lang="it-IT" altLang="it-IT" dirty="0" err="1"/>
              <a:t>radiologist</a:t>
            </a:r>
            <a:r>
              <a:rPr lang="it-IT" altLang="it-IT" dirty="0"/>
              <a:t> or a </a:t>
            </a:r>
            <a:r>
              <a:rPr lang="it-IT" altLang="it-IT" dirty="0" err="1"/>
              <a:t>medical</a:t>
            </a:r>
            <a:r>
              <a:rPr lang="it-IT" altLang="it-IT" dirty="0"/>
              <a:t> </a:t>
            </a:r>
            <a:r>
              <a:rPr lang="it-IT" altLang="it-IT" dirty="0" err="1"/>
              <a:t>practicioner</a:t>
            </a:r>
            <a:r>
              <a:rPr lang="it-IT" altLang="it-IT" dirty="0"/>
              <a:t>, a round </a:t>
            </a:r>
            <a:r>
              <a:rPr lang="it-IT" altLang="it-IT" dirty="0" err="1"/>
              <a:t>shaped</a:t>
            </a:r>
            <a:r>
              <a:rPr lang="it-IT" altLang="it-IT" dirty="0"/>
              <a:t> mass can be </a:t>
            </a:r>
            <a:r>
              <a:rPr lang="it-IT" altLang="it-IT" dirty="0" err="1"/>
              <a:t>spotted</a:t>
            </a:r>
            <a:r>
              <a:rPr lang="it-IT" altLang="it-IT" dirty="0"/>
              <a:t> </a:t>
            </a:r>
            <a:r>
              <a:rPr lang="it-IT" altLang="it-IT" dirty="0" err="1"/>
              <a:t>at</a:t>
            </a:r>
            <a:r>
              <a:rPr lang="it-IT" altLang="it-IT" dirty="0"/>
              <a:t> top center part of the </a:t>
            </a:r>
            <a:r>
              <a:rPr lang="it-IT" altLang="it-IT" dirty="0" err="1"/>
              <a:t>scan</a:t>
            </a:r>
            <a:r>
              <a:rPr lang="it-IT" altLang="it-IT" dirty="0"/>
              <a:t>… </a:t>
            </a:r>
            <a:r>
              <a:rPr lang="it-IT" altLang="it-IT" dirty="0" err="1"/>
              <a:t>but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could</a:t>
            </a:r>
            <a:r>
              <a:rPr lang="it-IT" altLang="it-IT" dirty="0"/>
              <a:t>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easily</a:t>
            </a:r>
            <a:r>
              <a:rPr lang="it-IT" altLang="it-IT" dirty="0"/>
              <a:t> </a:t>
            </a:r>
            <a:r>
              <a:rPr lang="it-IT" altLang="it-IT" dirty="0" err="1"/>
              <a:t>missed</a:t>
            </a:r>
            <a:r>
              <a:rPr lang="it-IT" altLang="it-IT" dirty="0"/>
              <a:t> </a:t>
            </a:r>
            <a:r>
              <a:rPr lang="it-IT" altLang="it-IT" dirty="0" err="1"/>
              <a:t>many</a:t>
            </a:r>
            <a:r>
              <a:rPr lang="it-IT" altLang="it-IT" dirty="0"/>
              <a:t> </a:t>
            </a:r>
            <a:r>
              <a:rPr lang="it-IT" altLang="it-IT" dirty="0" err="1"/>
              <a:t>other</a:t>
            </a:r>
            <a:r>
              <a:rPr lang="it-IT" altLang="it-IT" dirty="0"/>
              <a:t> information,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the edema, the non </a:t>
            </a:r>
            <a:r>
              <a:rPr lang="it-IT" altLang="it-IT" dirty="0" err="1"/>
              <a:t>enhancing</a:t>
            </a:r>
            <a:r>
              <a:rPr lang="it-IT" altLang="it-IT" dirty="0"/>
              <a:t> part, and the small </a:t>
            </a:r>
            <a:r>
              <a:rPr lang="it-IT" altLang="it-IT" dirty="0" err="1"/>
              <a:t>portion</a:t>
            </a:r>
            <a:r>
              <a:rPr lang="it-IT" altLang="it-IT" dirty="0"/>
              <a:t> of </a:t>
            </a:r>
            <a:r>
              <a:rPr lang="it-IT" altLang="it-IT" dirty="0" err="1"/>
              <a:t>enhacing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in the top-</a:t>
            </a:r>
            <a:r>
              <a:rPr lang="it-IT" altLang="it-IT" dirty="0" err="1"/>
              <a:t>right</a:t>
            </a:r>
            <a:r>
              <a:rPr lang="it-IT" altLang="it-IT" dirty="0"/>
              <a:t> corner.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That’s</a:t>
            </a:r>
            <a:r>
              <a:rPr lang="it-IT" altLang="it-IT" dirty="0"/>
              <a:t> </a:t>
            </a:r>
            <a:r>
              <a:rPr lang="it-IT" altLang="it-IT" dirty="0" err="1"/>
              <a:t>because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are seeing </a:t>
            </a:r>
            <a:r>
              <a:rPr lang="it-IT" altLang="it-IT" dirty="0" err="1"/>
              <a:t>is</a:t>
            </a:r>
            <a:r>
              <a:rPr lang="it-IT" altLang="it-IT" dirty="0"/>
              <a:t> a </a:t>
            </a:r>
            <a:r>
              <a:rPr lang="it-IT" altLang="it-IT" dirty="0" err="1"/>
              <a:t>particular</a:t>
            </a:r>
            <a:r>
              <a:rPr lang="it-IT" altLang="it-IT" dirty="0"/>
              <a:t> </a:t>
            </a:r>
            <a:r>
              <a:rPr lang="it-IT" altLang="it-IT" dirty="0" err="1"/>
              <a:t>modality</a:t>
            </a:r>
            <a:r>
              <a:rPr lang="it-IT" altLang="it-IT" dirty="0"/>
              <a:t> of MRI </a:t>
            </a:r>
            <a:r>
              <a:rPr lang="it-IT" altLang="it-IT" dirty="0" err="1"/>
              <a:t>scan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has</a:t>
            </a:r>
            <a:r>
              <a:rPr lang="it-IT" altLang="it-IT" dirty="0"/>
              <a:t> </a:t>
            </a:r>
            <a:r>
              <a:rPr lang="it-IT" altLang="it-IT" dirty="0" err="1"/>
              <a:t>been</a:t>
            </a:r>
            <a:r>
              <a:rPr lang="it-IT" altLang="it-IT" dirty="0"/>
              <a:t> </a:t>
            </a:r>
            <a:r>
              <a:rPr lang="it-IT" altLang="it-IT" dirty="0" err="1"/>
              <a:t>tuned</a:t>
            </a:r>
            <a:r>
              <a:rPr lang="it-IT" altLang="it-IT" dirty="0"/>
              <a:t> by an </a:t>
            </a:r>
            <a:r>
              <a:rPr lang="it-IT" altLang="it-IT" dirty="0" err="1"/>
              <a:t>expert</a:t>
            </a:r>
            <a:r>
              <a:rPr lang="it-IT" altLang="it-IT" dirty="0"/>
              <a:t> </a:t>
            </a:r>
            <a:r>
              <a:rPr lang="it-IT" altLang="it-IT" dirty="0" err="1"/>
              <a:t>radiologist</a:t>
            </a:r>
            <a:r>
              <a:rPr lang="it-IT" altLang="it-IT" dirty="0"/>
              <a:t> to show/</a:t>
            </a:r>
            <a:r>
              <a:rPr lang="it-IT" altLang="it-IT" dirty="0" err="1"/>
              <a:t>enhance</a:t>
            </a:r>
            <a:r>
              <a:rPr lang="it-IT" altLang="it-IT" dirty="0"/>
              <a:t> some </a:t>
            </a:r>
            <a:r>
              <a:rPr lang="it-IT" altLang="it-IT" dirty="0" err="1"/>
              <a:t>peculiarity</a:t>
            </a:r>
            <a:r>
              <a:rPr lang="it-IT" altLang="it-IT" dirty="0"/>
              <a:t> of the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areas</a:t>
            </a:r>
            <a:r>
              <a:rPr lang="it-IT" alt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497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Who I </a:t>
            </a:r>
            <a:r>
              <a:rPr lang="it-IT" altLang="it-IT" dirty="0" err="1"/>
              <a:t>am</a:t>
            </a:r>
            <a:r>
              <a:rPr lang="it-IT" altLang="it-IT" dirty="0"/>
              <a:t>, </a:t>
            </a:r>
            <a:r>
              <a:rPr lang="it-IT" altLang="it-IT" dirty="0" err="1"/>
              <a:t>my</a:t>
            </a:r>
            <a:r>
              <a:rPr lang="it-IT" altLang="it-IT" dirty="0"/>
              <a:t> passion, </a:t>
            </a:r>
            <a:r>
              <a:rPr lang="it-IT" altLang="it-IT" dirty="0" err="1"/>
              <a:t>my</a:t>
            </a:r>
            <a:r>
              <a:rPr lang="it-IT" altLang="it-IT" dirty="0"/>
              <a:t> studies</a:t>
            </a:r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Collaboration, desire, </a:t>
            </a:r>
            <a:r>
              <a:rPr lang="it-IT" altLang="it-IT" dirty="0" err="1"/>
              <a:t>objective</a:t>
            </a:r>
            <a:r>
              <a:rPr lang="it-IT" altLang="it-IT" dirty="0"/>
              <a:t> of the </a:t>
            </a:r>
            <a:r>
              <a:rPr lang="it-IT" altLang="it-IT" dirty="0" err="1"/>
              <a:t>thesis</a:t>
            </a:r>
            <a:endParaRPr lang="it-IT" altLang="it-IT" dirty="0"/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Goodmorning</a:t>
            </a:r>
            <a:r>
              <a:rPr lang="it-IT" altLang="it-IT" dirty="0"/>
              <a:t>, </a:t>
            </a:r>
            <a:r>
              <a:rPr lang="it-IT" altLang="it-IT" dirty="0" err="1"/>
              <a:t>I’m</a:t>
            </a:r>
            <a:r>
              <a:rPr lang="it-IT" altLang="it-IT" dirty="0"/>
              <a:t> Mattia Capparella, </a:t>
            </a:r>
            <a:r>
              <a:rPr lang="it-IT" altLang="it-IT" dirty="0" err="1"/>
              <a:t>enrolled</a:t>
            </a:r>
            <a:r>
              <a:rPr lang="it-IT" altLang="it-IT" dirty="0"/>
              <a:t> in Computer Science Master Course.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Fond</a:t>
            </a:r>
            <a:r>
              <a:rPr lang="it-IT" altLang="it-IT" dirty="0"/>
              <a:t> of Computer Vision and passionate </a:t>
            </a:r>
            <a:r>
              <a:rPr lang="it-IT" altLang="it-IT" dirty="0" err="1"/>
              <a:t>about</a:t>
            </a:r>
            <a:r>
              <a:rPr lang="it-IT" altLang="it-IT" dirty="0"/>
              <a:t> the </a:t>
            </a:r>
            <a:r>
              <a:rPr lang="it-IT" altLang="it-IT" dirty="0" err="1"/>
              <a:t>medical</a:t>
            </a:r>
            <a:r>
              <a:rPr lang="it-IT" altLang="it-IT" dirty="0"/>
              <a:t> sciences, I </a:t>
            </a:r>
            <a:r>
              <a:rPr lang="it-IT" altLang="it-IT" dirty="0" err="1"/>
              <a:t>had</a:t>
            </a:r>
            <a:r>
              <a:rPr lang="it-IT" altLang="it-IT" dirty="0"/>
              <a:t> the </a:t>
            </a:r>
            <a:r>
              <a:rPr lang="it-IT" altLang="it-IT" dirty="0" err="1"/>
              <a:t>opportunity</a:t>
            </a:r>
            <a:r>
              <a:rPr lang="it-IT" altLang="it-IT" dirty="0"/>
              <a:t> to combine </a:t>
            </a:r>
            <a:r>
              <a:rPr lang="it-IT" altLang="it-IT" dirty="0" err="1"/>
              <a:t>these</a:t>
            </a:r>
            <a:r>
              <a:rPr lang="it-IT" altLang="it-IT" dirty="0"/>
              <a:t> </a:t>
            </a:r>
            <a:r>
              <a:rPr lang="it-IT" altLang="it-IT" dirty="0" err="1"/>
              <a:t>two</a:t>
            </a:r>
            <a:r>
              <a:rPr lang="it-IT" altLang="it-IT" dirty="0"/>
              <a:t> fields </a:t>
            </a:r>
            <a:r>
              <a:rPr lang="it-IT" altLang="it-IT" dirty="0" err="1"/>
              <a:t>preparing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thesis</a:t>
            </a:r>
            <a:r>
              <a:rPr lang="it-IT" altLang="it-IT" dirty="0"/>
              <a:t> </a:t>
            </a:r>
            <a:r>
              <a:rPr lang="it-IT" altLang="it-IT" dirty="0" err="1"/>
              <a:t>while</a:t>
            </a:r>
            <a:r>
              <a:rPr lang="it-IT" altLang="it-IT" dirty="0"/>
              <a:t> working for the Company named </a:t>
            </a:r>
            <a:r>
              <a:rPr lang="it-IT" altLang="it-IT" dirty="0" err="1"/>
              <a:t>Reply</a:t>
            </a:r>
            <a:r>
              <a:rPr lang="it-IT" altLang="it-IT" dirty="0"/>
              <a:t> Data.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I </a:t>
            </a:r>
            <a:r>
              <a:rPr lang="it-IT" altLang="it-IT" dirty="0" err="1"/>
              <a:t>had</a:t>
            </a:r>
            <a:r>
              <a:rPr lang="it-IT" altLang="it-IT" dirty="0"/>
              <a:t> the chance to propose and </a:t>
            </a:r>
            <a:r>
              <a:rPr lang="it-IT" altLang="it-IT" dirty="0" err="1"/>
              <a:t>get</a:t>
            </a:r>
            <a:r>
              <a:rPr lang="it-IT" altLang="it-IT" dirty="0"/>
              <a:t> the </a:t>
            </a:r>
            <a:r>
              <a:rPr lang="it-IT" altLang="it-IT" dirty="0" err="1"/>
              <a:t>approval</a:t>
            </a:r>
            <a:r>
              <a:rPr lang="it-IT" altLang="it-IT" dirty="0"/>
              <a:t> for a solo R&amp;D project in the area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, in </a:t>
            </a:r>
            <a:r>
              <a:rPr lang="it-IT" altLang="it-IT" dirty="0" err="1"/>
              <a:t>particular</a:t>
            </a:r>
            <a:r>
              <a:rPr lang="it-IT" altLang="it-IT" dirty="0"/>
              <a:t> on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and for </a:t>
            </a:r>
            <a:r>
              <a:rPr lang="it-IT" altLang="it-IT" dirty="0" err="1"/>
              <a:t>this</a:t>
            </a:r>
            <a:r>
              <a:rPr lang="it-IT" altLang="it-IT" dirty="0"/>
              <a:t> I </a:t>
            </a:r>
            <a:r>
              <a:rPr lang="it-IT" altLang="it-IT" dirty="0" err="1"/>
              <a:t>would</a:t>
            </a:r>
            <a:r>
              <a:rPr lang="it-IT" altLang="it-IT" dirty="0"/>
              <a:t> thank  in </a:t>
            </a:r>
            <a:r>
              <a:rPr lang="it-IT" altLang="it-IT" dirty="0" err="1"/>
              <a:t>advance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external</a:t>
            </a:r>
            <a:r>
              <a:rPr lang="it-IT" altLang="it-IT" dirty="0"/>
              <a:t> advisors Ilaria Gianoli and Manuel Orlandi and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internal</a:t>
            </a:r>
            <a:r>
              <a:rPr lang="it-IT" altLang="it-IT" dirty="0"/>
              <a:t> advisor, the professor Maria de Marsico.  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20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Address</a:t>
            </a:r>
            <a:r>
              <a:rPr lang="it-IT" altLang="it-IT" dirty="0"/>
              <a:t> some </a:t>
            </a:r>
            <a:r>
              <a:rPr lang="it-IT" altLang="it-IT" dirty="0" err="1"/>
              <a:t>resources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</a:t>
            </a:r>
            <a:r>
              <a:rPr lang="it-IT" altLang="it-IT" dirty="0" err="1"/>
              <a:t>get</a:t>
            </a:r>
            <a:r>
              <a:rPr lang="it-IT" altLang="it-IT" dirty="0"/>
              <a:t> more knowledge of the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Talk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the multi-</a:t>
            </a:r>
            <a:r>
              <a:rPr lang="it-IT" altLang="it-IT" dirty="0" err="1"/>
              <a:t>modality</a:t>
            </a:r>
            <a:r>
              <a:rPr lang="it-IT" altLang="it-IT" dirty="0"/>
              <a:t> setting of the task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a complete and </a:t>
            </a:r>
            <a:r>
              <a:rPr lang="it-IT" altLang="it-IT" dirty="0" err="1"/>
              <a:t>deeper</a:t>
            </a:r>
            <a:r>
              <a:rPr lang="it-IT" altLang="it-IT" dirty="0"/>
              <a:t> </a:t>
            </a:r>
            <a:r>
              <a:rPr lang="it-IT" altLang="it-IT" dirty="0" err="1"/>
              <a:t>analysis</a:t>
            </a:r>
            <a:r>
              <a:rPr lang="it-IT" altLang="it-IT" dirty="0"/>
              <a:t>,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often</a:t>
            </a:r>
            <a:r>
              <a:rPr lang="it-IT" altLang="it-IT" dirty="0"/>
              <a:t> </a:t>
            </a:r>
            <a:r>
              <a:rPr lang="it-IT" altLang="it-IT" dirty="0" err="1"/>
              <a:t>necessary</a:t>
            </a:r>
            <a:r>
              <a:rPr lang="it-IT" altLang="it-IT" dirty="0"/>
              <a:t> to </a:t>
            </a:r>
            <a:r>
              <a:rPr lang="it-IT" altLang="it-IT" dirty="0" err="1"/>
              <a:t>acquire</a:t>
            </a:r>
            <a:r>
              <a:rPr lang="it-IT" altLang="it-IT" dirty="0"/>
              <a:t> multiple snapshots of the </a:t>
            </a:r>
            <a:r>
              <a:rPr lang="it-IT" altLang="it-IT" dirty="0" err="1"/>
              <a:t>same</a:t>
            </a:r>
            <a:r>
              <a:rPr lang="it-IT" altLang="it-IT" dirty="0"/>
              <a:t> </a:t>
            </a:r>
            <a:r>
              <a:rPr lang="it-IT" altLang="it-IT" dirty="0" err="1"/>
              <a:t>sections</a:t>
            </a:r>
            <a:r>
              <a:rPr lang="it-IT" altLang="it-IT" dirty="0"/>
              <a:t> with </a:t>
            </a:r>
            <a:r>
              <a:rPr lang="it-IT" altLang="it-IT" dirty="0" err="1"/>
              <a:t>different</a:t>
            </a:r>
            <a:r>
              <a:rPr lang="it-IT" altLang="it-IT" dirty="0"/>
              <a:t> </a:t>
            </a:r>
            <a:r>
              <a:rPr lang="it-IT" altLang="it-IT" dirty="0" err="1"/>
              <a:t>contrasts</a:t>
            </a:r>
            <a:r>
              <a:rPr lang="it-IT" altLang="it-IT" dirty="0"/>
              <a:t> so to highlight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many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</a:t>
            </a:r>
            <a:r>
              <a:rPr lang="it-IT" altLang="it-IT" dirty="0" err="1"/>
              <a:t>tissues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possible</a:t>
            </a:r>
            <a:r>
              <a:rPr lang="it-IT" altLang="it-IT" dirty="0"/>
              <a:t> and </a:t>
            </a:r>
            <a:r>
              <a:rPr lang="it-IT" altLang="it-IT" dirty="0" err="1"/>
              <a:t>have</a:t>
            </a:r>
            <a:r>
              <a:rPr lang="it-IT" altLang="it-IT" dirty="0"/>
              <a:t> a complete </a:t>
            </a:r>
            <a:r>
              <a:rPr lang="it-IT" altLang="it-IT" dirty="0" err="1"/>
              <a:t>understanding</a:t>
            </a:r>
            <a:r>
              <a:rPr lang="it-IT" altLang="it-IT" dirty="0"/>
              <a:t> of the </a:t>
            </a:r>
            <a:r>
              <a:rPr lang="it-IT" altLang="it-IT" dirty="0" err="1"/>
              <a:t>progression</a:t>
            </a:r>
            <a:r>
              <a:rPr lang="it-IT" altLang="it-IT" dirty="0"/>
              <a:t> of the </a:t>
            </a:r>
            <a:r>
              <a:rPr lang="it-IT" altLang="it-IT" dirty="0" err="1"/>
              <a:t>disease</a:t>
            </a:r>
            <a:r>
              <a:rPr lang="it-IT" altLang="it-IT" dirty="0"/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Having</a:t>
            </a:r>
            <a:r>
              <a:rPr lang="it-IT" altLang="it-IT" dirty="0"/>
              <a:t> more data to </a:t>
            </a:r>
            <a:r>
              <a:rPr lang="it-IT" altLang="it-IT" dirty="0" err="1"/>
              <a:t>analyze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for sure </a:t>
            </a:r>
            <a:r>
              <a:rPr lang="it-IT" altLang="it-IT" dirty="0" err="1"/>
              <a:t>beneficial</a:t>
            </a:r>
            <a:r>
              <a:rPr lang="it-IT" altLang="it-IT" dirty="0"/>
              <a:t> for a </a:t>
            </a:r>
            <a:r>
              <a:rPr lang="it-IT" altLang="it-IT" dirty="0" err="1"/>
              <a:t>successfull</a:t>
            </a:r>
            <a:r>
              <a:rPr lang="it-IT" altLang="it-IT" dirty="0"/>
              <a:t> </a:t>
            </a:r>
            <a:r>
              <a:rPr lang="it-IT" altLang="it-IT" dirty="0" err="1"/>
              <a:t>examination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on a </a:t>
            </a:r>
            <a:r>
              <a:rPr lang="it-IT" altLang="it-IT" dirty="0" err="1"/>
              <a:t>radiologist</a:t>
            </a:r>
            <a:r>
              <a:rPr lang="it-IT" altLang="it-IT" dirty="0"/>
              <a:t> </a:t>
            </a:r>
            <a:r>
              <a:rPr lang="it-IT" altLang="it-IT" dirty="0" err="1"/>
              <a:t>perspective</a:t>
            </a:r>
            <a:r>
              <a:rPr lang="it-IT" altLang="it-IT" dirty="0"/>
              <a:t> more data </a:t>
            </a:r>
            <a:r>
              <a:rPr lang="it-IT" altLang="it-IT" dirty="0" err="1"/>
              <a:t>means</a:t>
            </a:r>
            <a:r>
              <a:rPr lang="it-IT" altLang="it-IT" dirty="0"/>
              <a:t> more time to </a:t>
            </a:r>
            <a:r>
              <a:rPr lang="it-IT" altLang="it-IT" dirty="0" err="1"/>
              <a:t>spend</a:t>
            </a:r>
            <a:r>
              <a:rPr lang="it-IT" altLang="it-IT" dirty="0"/>
              <a:t> on a single </a:t>
            </a:r>
            <a:r>
              <a:rPr lang="it-IT" altLang="it-IT" dirty="0" err="1"/>
              <a:t>patient</a:t>
            </a:r>
            <a:r>
              <a:rPr lang="it-IT" altLang="it-IT" dirty="0"/>
              <a:t> and </a:t>
            </a:r>
            <a:r>
              <a:rPr lang="it-IT" altLang="it-IT" dirty="0" err="1"/>
              <a:t>higher</a:t>
            </a:r>
            <a:r>
              <a:rPr lang="it-IT" altLang="it-IT" dirty="0"/>
              <a:t> </a:t>
            </a:r>
            <a:r>
              <a:rPr lang="it-IT" altLang="it-IT" dirty="0" err="1"/>
              <a:t>probability</a:t>
            </a:r>
            <a:r>
              <a:rPr lang="it-IT" altLang="it-IT" dirty="0"/>
              <a:t> to miss </a:t>
            </a:r>
            <a:r>
              <a:rPr lang="it-IT" altLang="it-IT" dirty="0" err="1"/>
              <a:t>something</a:t>
            </a:r>
            <a:r>
              <a:rPr lang="it-IT" altLang="it-IT" dirty="0"/>
              <a:t> </a:t>
            </a:r>
            <a:r>
              <a:rPr lang="it-IT" altLang="it-IT" dirty="0" err="1"/>
              <a:t>important</a:t>
            </a:r>
            <a:r>
              <a:rPr lang="it-IT" altLang="it-IT" dirty="0"/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On the </a:t>
            </a:r>
            <a:r>
              <a:rPr lang="it-IT" altLang="it-IT" dirty="0" err="1"/>
              <a:t>other</a:t>
            </a:r>
            <a:r>
              <a:rPr lang="it-IT" altLang="it-IT" dirty="0"/>
              <a:t> hand, a </a:t>
            </a:r>
            <a:r>
              <a:rPr lang="it-IT" altLang="it-IT" i="1" dirty="0"/>
              <a:t>machine</a:t>
            </a:r>
            <a:r>
              <a:rPr lang="it-IT" altLang="it-IT" dirty="0"/>
              <a:t> can </a:t>
            </a:r>
            <a:r>
              <a:rPr lang="it-IT" altLang="it-IT" dirty="0" err="1"/>
              <a:t>easily</a:t>
            </a:r>
            <a:r>
              <a:rPr lang="it-IT" altLang="it-IT" dirty="0"/>
              <a:t> </a:t>
            </a:r>
            <a:r>
              <a:rPr lang="it-IT" altLang="it-IT" dirty="0" err="1"/>
              <a:t>parallelize</a:t>
            </a:r>
            <a:r>
              <a:rPr lang="it-IT" altLang="it-IT" dirty="0"/>
              <a:t> the work, </a:t>
            </a:r>
            <a:r>
              <a:rPr lang="it-IT" altLang="it-IT" dirty="0" err="1"/>
              <a:t>but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harder</a:t>
            </a:r>
            <a:r>
              <a:rPr lang="it-IT" altLang="it-IT" dirty="0"/>
              <a:t> to </a:t>
            </a:r>
            <a:r>
              <a:rPr lang="it-IT" altLang="it-IT" dirty="0" err="1"/>
              <a:t>learn</a:t>
            </a:r>
            <a:r>
              <a:rPr lang="it-IT" altLang="it-IT" dirty="0"/>
              <a:t> </a:t>
            </a:r>
            <a:r>
              <a:rPr lang="it-IT" altLang="it-IT" dirty="0" err="1"/>
              <a:t>both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combine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different</a:t>
            </a:r>
            <a:r>
              <a:rPr lang="it-IT" altLang="it-IT" i="0" dirty="0"/>
              <a:t> sources of information and </a:t>
            </a:r>
            <a:r>
              <a:rPr lang="it-IT" altLang="it-IT" i="0" dirty="0" err="1"/>
              <a:t>supress</a:t>
            </a:r>
            <a:r>
              <a:rPr lang="it-IT" altLang="it-IT" i="0" dirty="0"/>
              <a:t> the </a:t>
            </a:r>
            <a:r>
              <a:rPr lang="it-IT" altLang="it-IT" i="1" dirty="0"/>
              <a:t>non-</a:t>
            </a:r>
            <a:r>
              <a:rPr lang="it-IT" altLang="it-IT" i="1" dirty="0" err="1"/>
              <a:t>relevant</a:t>
            </a:r>
            <a:r>
              <a:rPr lang="it-IT" altLang="it-IT" i="1" dirty="0"/>
              <a:t> information </a:t>
            </a:r>
            <a:r>
              <a:rPr lang="it-IT" altLang="it-IT" i="0" dirty="0" err="1"/>
              <a:t>that</a:t>
            </a:r>
            <a:r>
              <a:rPr lang="it-IT" altLang="it-IT" i="0" dirty="0"/>
              <a:t> in </a:t>
            </a:r>
            <a:r>
              <a:rPr lang="it-IT" altLang="it-IT" i="0" dirty="0" err="1"/>
              <a:t>this</a:t>
            </a:r>
            <a:r>
              <a:rPr lang="it-IT" altLang="it-IT" i="0" dirty="0"/>
              <a:t> scenario </a:t>
            </a:r>
            <a:r>
              <a:rPr lang="it-IT" altLang="it-IT" i="0" dirty="0" err="1"/>
              <a:t>is</a:t>
            </a:r>
            <a:r>
              <a:rPr lang="it-IT" altLang="it-IT" i="0" dirty="0"/>
              <a:t>  more </a:t>
            </a:r>
            <a:r>
              <a:rPr lang="it-IT" altLang="it-IT" i="0" dirty="0" err="1"/>
              <a:t>abundant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736757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general </a:t>
            </a:r>
            <a:r>
              <a:rPr lang="it-IT" altLang="it-IT" dirty="0" err="1"/>
              <a:t>structure</a:t>
            </a:r>
            <a:r>
              <a:rPr lang="it-IT" altLang="it-IT" dirty="0"/>
              <a:t> of a U-Net and </a:t>
            </a:r>
            <a:r>
              <a:rPr lang="it-IT" altLang="it-IT" dirty="0" err="1"/>
              <a:t>its</a:t>
            </a:r>
            <a:r>
              <a:rPr lang="it-IT" altLang="it-IT" dirty="0"/>
              <a:t> «sub-</a:t>
            </a:r>
            <a:r>
              <a:rPr lang="it-IT" altLang="it-IT" dirty="0" err="1"/>
              <a:t>structures</a:t>
            </a:r>
            <a:r>
              <a:rPr lang="it-IT" altLang="it-IT" dirty="0"/>
              <a:t>»: </a:t>
            </a:r>
            <a:r>
              <a:rPr lang="it-IT" altLang="it-IT" i="1" dirty="0" err="1"/>
              <a:t>contracting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expanding</a:t>
            </a:r>
            <a:r>
              <a:rPr lang="it-IT" altLang="it-IT" i="1" dirty="0"/>
              <a:t> </a:t>
            </a:r>
            <a:r>
              <a:rPr lang="it-IT" altLang="it-IT" i="1" dirty="0" err="1"/>
              <a:t>paths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So, </a:t>
            </a:r>
            <a:r>
              <a:rPr lang="it-IT" altLang="it-IT" i="0" dirty="0" err="1"/>
              <a:t>let’s</a:t>
            </a:r>
            <a:r>
              <a:rPr lang="it-IT" altLang="it-IT" i="0" dirty="0"/>
              <a:t> </a:t>
            </a:r>
            <a:r>
              <a:rPr lang="it-IT" altLang="it-IT" i="0" dirty="0" err="1"/>
              <a:t>see</a:t>
            </a:r>
            <a:r>
              <a:rPr lang="it-IT" altLang="it-IT" i="0" dirty="0"/>
              <a:t> </a:t>
            </a:r>
            <a:r>
              <a:rPr lang="it-IT" altLang="it-IT" i="0" dirty="0" err="1"/>
              <a:t>how</a:t>
            </a:r>
            <a:r>
              <a:rPr lang="it-IT" altLang="it-IT" i="0" dirty="0"/>
              <a:t> the SOTA </a:t>
            </a:r>
            <a:r>
              <a:rPr lang="it-IT" altLang="it-IT" i="0" dirty="0" err="1"/>
              <a:t>architectures</a:t>
            </a:r>
            <a:r>
              <a:rPr lang="it-IT" altLang="it-IT" i="0" dirty="0"/>
              <a:t> </a:t>
            </a:r>
            <a:r>
              <a:rPr lang="it-IT" altLang="it-IT" i="0" dirty="0" err="1"/>
              <a:t>managed</a:t>
            </a:r>
            <a:r>
              <a:rPr lang="it-IT" altLang="it-IT" i="0" dirty="0"/>
              <a:t> to </a:t>
            </a:r>
            <a:r>
              <a:rPr lang="it-IT" altLang="it-IT" i="0" dirty="0" err="1"/>
              <a:t>succeed</a:t>
            </a:r>
            <a:r>
              <a:rPr lang="it-IT" altLang="it-IT" i="0" dirty="0"/>
              <a:t> in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particular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task,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	</a:t>
            </a:r>
            <a:r>
              <a:rPr lang="it-IT" altLang="it-IT" i="0" dirty="0" err="1"/>
              <a:t>What</a:t>
            </a:r>
            <a:r>
              <a:rPr lang="it-IT" altLang="it-IT" i="0" dirty="0"/>
              <a:t> are the benefits </a:t>
            </a:r>
            <a:r>
              <a:rPr lang="it-IT" altLang="it-IT" i="0" dirty="0" err="1"/>
              <a:t>involved</a:t>
            </a:r>
            <a:r>
              <a:rPr lang="it-IT" altLang="it-IT" i="0" dirty="0"/>
              <a:t> with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and the </a:t>
            </a:r>
            <a:r>
              <a:rPr lang="it-IT" altLang="it-IT" i="1" dirty="0"/>
              <a:t>Transformer </a:t>
            </a:r>
            <a:r>
              <a:rPr lang="it-IT" altLang="it-IT" i="1" dirty="0" err="1"/>
              <a:t>architecture</a:t>
            </a:r>
            <a:r>
              <a:rPr lang="it-IT" altLang="it-IT" i="1" dirty="0"/>
              <a:t>,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	And </a:t>
            </a:r>
            <a:r>
              <a:rPr lang="it-IT" altLang="it-IT" i="0" dirty="0" err="1"/>
              <a:t>how</a:t>
            </a:r>
            <a:r>
              <a:rPr lang="it-IT" altLang="it-IT" i="0" dirty="0"/>
              <a:t> I </a:t>
            </a:r>
            <a:r>
              <a:rPr lang="it-IT" altLang="it-IT" i="0" dirty="0" err="1"/>
              <a:t>combined</a:t>
            </a:r>
            <a:r>
              <a:rPr lang="it-IT" altLang="it-IT" i="0" dirty="0"/>
              <a:t> </a:t>
            </a:r>
            <a:r>
              <a:rPr lang="it-IT" altLang="it-IT" i="0" dirty="0" err="1"/>
              <a:t>these</a:t>
            </a:r>
            <a:r>
              <a:rPr lang="it-IT" altLang="it-IT" i="0" dirty="0"/>
              <a:t> knowledge to </a:t>
            </a:r>
            <a:r>
              <a:rPr lang="it-IT" altLang="it-IT" i="0" dirty="0" err="1"/>
              <a:t>get</a:t>
            </a:r>
            <a:r>
              <a:rPr lang="it-IT" altLang="it-IT" i="0" dirty="0"/>
              <a:t> </a:t>
            </a:r>
            <a:r>
              <a:rPr lang="it-IT" altLang="it-IT" i="0" dirty="0" err="1"/>
              <a:t>something</a:t>
            </a:r>
            <a:r>
              <a:rPr lang="it-IT" altLang="it-IT" i="0" dirty="0"/>
              <a:t> new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could</a:t>
            </a:r>
            <a:r>
              <a:rPr lang="it-IT" altLang="it-IT" i="0" dirty="0"/>
              <a:t> compete with </a:t>
            </a:r>
            <a:r>
              <a:rPr lang="it-IT" altLang="it-IT" i="0" dirty="0" err="1"/>
              <a:t>those</a:t>
            </a:r>
            <a:r>
              <a:rPr lang="it-IT" altLang="it-IT" i="0" dirty="0"/>
              <a:t>.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approach</a:t>
            </a:r>
            <a:r>
              <a:rPr lang="it-IT" altLang="it-IT" dirty="0"/>
              <a:t> won the 1° place in 2018 </a:t>
            </a:r>
            <a:r>
              <a:rPr lang="it-IT" altLang="it-IT" dirty="0" err="1"/>
              <a:t>BraTS</a:t>
            </a:r>
            <a:r>
              <a:rPr lang="it-IT" altLang="it-IT" dirty="0"/>
              <a:t> challenge. </a:t>
            </a:r>
            <a:r>
              <a:rPr lang="it-IT" altLang="it-IT" dirty="0" err="1"/>
              <a:t>Proposed</a:t>
            </a:r>
            <a:r>
              <a:rPr lang="it-IT" altLang="it-IT" dirty="0"/>
              <a:t> by Andriy </a:t>
            </a:r>
            <a:r>
              <a:rPr lang="it-IT" altLang="it-IT" dirty="0" err="1"/>
              <a:t>Myronenko</a:t>
            </a:r>
            <a:r>
              <a:rPr lang="it-IT" altLang="it-IT" dirty="0"/>
              <a:t>, </a:t>
            </a:r>
            <a:r>
              <a:rPr lang="it-IT" altLang="it-IT" dirty="0" err="1"/>
              <a:t>this</a:t>
            </a:r>
            <a:r>
              <a:rPr lang="it-IT" altLang="it-IT" dirty="0"/>
              <a:t> model for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based</a:t>
            </a:r>
            <a:r>
              <a:rPr lang="it-IT" altLang="it-IT" dirty="0"/>
              <a:t> on encoder-decoder </a:t>
            </a:r>
            <a:r>
              <a:rPr lang="it-IT" altLang="it-IT" dirty="0" err="1"/>
              <a:t>architecture</a:t>
            </a:r>
            <a:r>
              <a:rPr lang="it-IT" altLang="it-IT" dirty="0"/>
              <a:t> with </a:t>
            </a:r>
            <a:r>
              <a:rPr lang="it-IT" altLang="it-IT" dirty="0" err="1"/>
              <a:t>two</a:t>
            </a:r>
            <a:r>
              <a:rPr lang="it-IT" altLang="it-IT" dirty="0"/>
              <a:t> heads: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first </a:t>
            </a:r>
            <a:r>
              <a:rPr lang="it-IT" altLang="it-IT" dirty="0" err="1"/>
              <a:t>is</a:t>
            </a:r>
            <a:r>
              <a:rPr lang="it-IT" altLang="it-IT" dirty="0"/>
              <a:t> the </a:t>
            </a:r>
            <a:r>
              <a:rPr lang="it-IT" altLang="it-IT" i="1" dirty="0" err="1"/>
              <a:t>segmentation</a:t>
            </a:r>
            <a:r>
              <a:rPr lang="it-IT" altLang="it-IT" i="1" dirty="0"/>
              <a:t> head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produces</a:t>
            </a:r>
            <a:r>
              <a:rPr lang="it-IT" altLang="it-IT" i="0" dirty="0"/>
              <a:t> </a:t>
            </a:r>
            <a:r>
              <a:rPr lang="it-IT" altLang="it-IT" i="0" dirty="0" err="1"/>
              <a:t>final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output of the 3D volume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second </a:t>
            </a:r>
            <a:r>
              <a:rPr lang="it-IT" altLang="it-IT" i="1" dirty="0"/>
              <a:t>head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used</a:t>
            </a:r>
            <a:r>
              <a:rPr lang="it-IT" altLang="it-IT" i="0" dirty="0"/>
              <a:t> </a:t>
            </a:r>
            <a:r>
              <a:rPr lang="it-IT" altLang="it-IT" i="0" dirty="0" err="1"/>
              <a:t>instead</a:t>
            </a:r>
            <a:r>
              <a:rPr lang="it-IT" altLang="it-IT" i="0" dirty="0"/>
              <a:t> to </a:t>
            </a:r>
            <a:r>
              <a:rPr lang="it-IT" altLang="it-IT" i="0" dirty="0" err="1"/>
              <a:t>reconstruct</a:t>
            </a:r>
            <a:r>
              <a:rPr lang="it-IT" altLang="it-IT" i="0" dirty="0"/>
              <a:t>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input: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part of a </a:t>
            </a:r>
            <a:r>
              <a:rPr lang="it-IT" altLang="it-IT" i="1" dirty="0" err="1"/>
              <a:t>variational</a:t>
            </a:r>
            <a:r>
              <a:rPr lang="it-IT" altLang="it-IT" i="1" dirty="0"/>
              <a:t> auto-encoder </a:t>
            </a:r>
            <a:r>
              <a:rPr lang="it-IT" altLang="it-IT" i="0" dirty="0" err="1"/>
              <a:t>branch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added</a:t>
            </a:r>
            <a:r>
              <a:rPr lang="it-IT" altLang="it-IT" i="0" dirty="0"/>
              <a:t> to </a:t>
            </a:r>
            <a:r>
              <a:rPr lang="it-IT" altLang="it-IT" i="0" dirty="0" err="1"/>
              <a:t>regularize</a:t>
            </a:r>
            <a:r>
              <a:rPr lang="it-IT" altLang="it-IT" i="0" dirty="0"/>
              <a:t> the </a:t>
            </a:r>
            <a:r>
              <a:rPr lang="it-IT" altLang="it-IT" i="0" dirty="0" err="1"/>
              <a:t>shared</a:t>
            </a:r>
            <a:r>
              <a:rPr lang="it-IT" altLang="it-IT" i="0" dirty="0"/>
              <a:t> decoder and impose </a:t>
            </a:r>
            <a:r>
              <a:rPr lang="it-IT" altLang="it-IT" i="0" dirty="0" err="1"/>
              <a:t>additional</a:t>
            </a:r>
            <a:r>
              <a:rPr lang="it-IT" altLang="it-IT" i="0" dirty="0"/>
              <a:t> </a:t>
            </a:r>
            <a:r>
              <a:rPr lang="it-IT" altLang="it-IT" i="0" dirty="0" err="1"/>
              <a:t>constraints</a:t>
            </a:r>
            <a:r>
              <a:rPr lang="it-IT" altLang="it-IT" i="0" dirty="0"/>
              <a:t> on </a:t>
            </a:r>
            <a:r>
              <a:rPr lang="it-IT" altLang="it-IT" i="0" dirty="0" err="1"/>
              <a:t>its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1" dirty="0" err="1"/>
              <a:t>contracting</a:t>
            </a:r>
            <a:r>
              <a:rPr lang="it-IT" altLang="it-IT" i="1" dirty="0"/>
              <a:t> path</a:t>
            </a:r>
            <a:r>
              <a:rPr lang="it-IT" altLang="it-IT" i="0" dirty="0"/>
              <a:t> </a:t>
            </a:r>
            <a:r>
              <a:rPr lang="it-IT" altLang="it-IT" i="0" dirty="0" err="1"/>
              <a:t>level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by a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of </a:t>
            </a:r>
            <a:r>
              <a:rPr lang="it-IT" altLang="it-IT" i="1" dirty="0" err="1"/>
              <a:t>residual</a:t>
            </a:r>
            <a:r>
              <a:rPr lang="it-IT" altLang="it-IT" i="1" dirty="0"/>
              <a:t> blocks, </a:t>
            </a:r>
            <a:r>
              <a:rPr lang="it-IT" altLang="it-IT" i="0" dirty="0" err="1"/>
              <a:t>each</a:t>
            </a:r>
            <a:r>
              <a:rPr lang="it-IT" altLang="it-IT" i="0" dirty="0"/>
              <a:t> one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by </a:t>
            </a:r>
            <a:r>
              <a:rPr lang="it-IT" altLang="it-IT" i="1" dirty="0"/>
              <a:t>Conv3d, </a:t>
            </a:r>
            <a:r>
              <a:rPr lang="it-IT" altLang="it-IT" i="1" dirty="0" err="1"/>
              <a:t>ReLU</a:t>
            </a:r>
            <a:r>
              <a:rPr lang="it-IT" altLang="it-IT" i="1" dirty="0"/>
              <a:t> </a:t>
            </a:r>
            <a:r>
              <a:rPr lang="it-IT" altLang="it-IT" i="0" dirty="0"/>
              <a:t>and a </a:t>
            </a:r>
            <a:r>
              <a:rPr lang="it-IT" altLang="it-IT" i="0" dirty="0" err="1"/>
              <a:t>Pre</a:t>
            </a:r>
            <a:r>
              <a:rPr lang="it-IT" altLang="it-IT" i="0" dirty="0"/>
              <a:t>-GN </a:t>
            </a:r>
            <a:r>
              <a:rPr lang="it-IT" altLang="it-IT" i="0" dirty="0" err="1"/>
              <a:t>as</a:t>
            </a:r>
            <a:r>
              <a:rPr lang="it-IT" altLang="it-IT" i="0" dirty="0"/>
              <a:t> first </a:t>
            </a:r>
            <a:r>
              <a:rPr lang="it-IT" altLang="it-IT" i="0" dirty="0" err="1"/>
              <a:t>layer</a:t>
            </a:r>
            <a:r>
              <a:rPr lang="it-IT" altLang="it-IT" i="0" dirty="0"/>
              <a:t> in the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«sub-block»: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reorganization</a:t>
            </a:r>
            <a:r>
              <a:rPr lang="it-IT" altLang="it-IT" i="0" dirty="0"/>
              <a:t> of the </a:t>
            </a:r>
            <a:r>
              <a:rPr lang="it-IT" altLang="it-IT" i="0" dirty="0" err="1"/>
              <a:t>layers</a:t>
            </a:r>
            <a:r>
              <a:rPr lang="it-IT" altLang="it-IT" i="0" dirty="0"/>
              <a:t> supports </a:t>
            </a:r>
            <a:r>
              <a:rPr lang="it-IT" altLang="it-IT" i="0" dirty="0" err="1"/>
              <a:t>better</a:t>
            </a:r>
            <a:r>
              <a:rPr lang="it-IT" altLang="it-IT" i="0" dirty="0"/>
              <a:t> </a:t>
            </a:r>
            <a:r>
              <a:rPr lang="it-IT" altLang="it-IT" i="0" dirty="0" err="1"/>
              <a:t>gradient</a:t>
            </a:r>
            <a:r>
              <a:rPr lang="it-IT" altLang="it-IT" i="0" dirty="0"/>
              <a:t> flow and </a:t>
            </a:r>
            <a:r>
              <a:rPr lang="it-IT" altLang="it-IT" i="0" dirty="0" err="1"/>
              <a:t>removes</a:t>
            </a:r>
            <a:r>
              <a:rPr lang="it-IT" altLang="it-IT" i="0" dirty="0"/>
              <a:t> the </a:t>
            </a:r>
            <a:r>
              <a:rPr lang="it-IT" altLang="it-IT" i="0" dirty="0" err="1"/>
              <a:t>necessity</a:t>
            </a:r>
            <a:r>
              <a:rPr lang="it-IT" altLang="it-IT" i="0" dirty="0"/>
              <a:t> of a </a:t>
            </a:r>
            <a:r>
              <a:rPr lang="it-IT" altLang="it-IT" i="0" dirty="0" err="1"/>
              <a:t>warm</a:t>
            </a:r>
            <a:r>
              <a:rPr lang="it-IT" altLang="it-IT" i="0" dirty="0"/>
              <a:t>-up stage.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1" dirty="0" err="1"/>
              <a:t>expanding</a:t>
            </a:r>
            <a:r>
              <a:rPr lang="it-IT" altLang="it-IT" i="1" dirty="0"/>
              <a:t> path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by the </a:t>
            </a:r>
            <a:r>
              <a:rPr lang="it-IT" altLang="it-IT" i="0" dirty="0" err="1"/>
              <a:t>same</a:t>
            </a:r>
            <a:r>
              <a:rPr lang="it-IT" altLang="it-IT" i="0" dirty="0"/>
              <a:t> </a:t>
            </a:r>
            <a:r>
              <a:rPr lang="it-IT" altLang="it-IT" i="1" dirty="0" err="1"/>
              <a:t>residual</a:t>
            </a:r>
            <a:r>
              <a:rPr lang="it-IT" altLang="it-IT" i="1" dirty="0"/>
              <a:t> blocks </a:t>
            </a:r>
            <a:r>
              <a:rPr lang="it-IT" altLang="it-IT" i="0" dirty="0" err="1"/>
              <a:t>paired</a:t>
            </a:r>
            <a:r>
              <a:rPr lang="it-IT" altLang="it-IT" i="0" dirty="0"/>
              <a:t> with </a:t>
            </a:r>
            <a:r>
              <a:rPr lang="it-IT" altLang="it-IT" i="1" dirty="0"/>
              <a:t>3D </a:t>
            </a:r>
            <a:r>
              <a:rPr lang="it-IT" altLang="it-IT" i="1" dirty="0" err="1"/>
              <a:t>bilinear</a:t>
            </a:r>
            <a:r>
              <a:rPr lang="it-IT" altLang="it-IT" i="0" dirty="0"/>
              <a:t> </a:t>
            </a:r>
            <a:r>
              <a:rPr lang="it-IT" altLang="it-IT" i="1" dirty="0" err="1"/>
              <a:t>upsampling</a:t>
            </a:r>
            <a:r>
              <a:rPr lang="it-IT" altLang="it-IT" i="1" dirty="0"/>
              <a:t> </a:t>
            </a:r>
            <a:r>
              <a:rPr lang="it-IT" altLang="it-IT" i="1" dirty="0" err="1"/>
              <a:t>layers</a:t>
            </a:r>
            <a:r>
              <a:rPr lang="it-IT" altLang="it-IT" i="1" dirty="0"/>
              <a:t>: </a:t>
            </a:r>
            <a:r>
              <a:rPr lang="it-IT" altLang="it-IT" i="0" dirty="0"/>
              <a:t>no </a:t>
            </a:r>
            <a:r>
              <a:rPr lang="it-IT" altLang="it-IT" i="1" dirty="0" err="1"/>
              <a:t>transpose</a:t>
            </a:r>
            <a:r>
              <a:rPr lang="it-IT" altLang="it-IT" i="1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used</a:t>
            </a:r>
            <a:r>
              <a:rPr lang="it-IT" altLang="it-IT" i="0" dirty="0"/>
              <a:t> to </a:t>
            </a:r>
            <a:r>
              <a:rPr lang="it-IT" altLang="it-IT" i="0" dirty="0" err="1"/>
              <a:t>expand</a:t>
            </a:r>
            <a:r>
              <a:rPr lang="it-IT" altLang="it-IT" i="0" dirty="0"/>
              <a:t> the </a:t>
            </a:r>
            <a:r>
              <a:rPr lang="it-IT" altLang="it-IT" i="0" dirty="0" err="1"/>
              <a:t>spatial</a:t>
            </a:r>
            <a:r>
              <a:rPr lang="it-IT" altLang="it-IT" i="0" dirty="0"/>
              <a:t> </a:t>
            </a:r>
            <a:r>
              <a:rPr lang="it-IT" altLang="it-IT" i="0" dirty="0" err="1"/>
              <a:t>dimension</a:t>
            </a:r>
            <a:r>
              <a:rPr lang="it-IT" altLang="it-IT" i="0" dirty="0"/>
              <a:t> -&gt; the model </a:t>
            </a:r>
            <a:r>
              <a:rPr lang="it-IT" altLang="it-IT" i="0" dirty="0" err="1"/>
              <a:t>is</a:t>
            </a:r>
            <a:r>
              <a:rPr lang="it-IT" altLang="it-IT" i="0" dirty="0"/>
              <a:t> less </a:t>
            </a:r>
            <a:r>
              <a:rPr lang="it-IT" altLang="it-IT" i="0" dirty="0" err="1"/>
              <a:t>demanding</a:t>
            </a:r>
            <a:r>
              <a:rPr lang="it-IT" altLang="it-IT" i="0" dirty="0"/>
              <a:t> with </a:t>
            </a:r>
            <a:r>
              <a:rPr lang="it-IT" altLang="it-IT" i="0" dirty="0" err="1"/>
              <a:t>memory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certainly</a:t>
            </a:r>
            <a:r>
              <a:rPr lang="it-IT" altLang="it-IT" i="0" dirty="0"/>
              <a:t> </a:t>
            </a:r>
            <a:r>
              <a:rPr lang="it-IT" altLang="it-IT" i="0" dirty="0" err="1"/>
              <a:t>has</a:t>
            </a:r>
            <a:r>
              <a:rPr lang="it-IT" altLang="it-IT" i="0" dirty="0"/>
              <a:t> </a:t>
            </a:r>
            <a:r>
              <a:rPr lang="it-IT" altLang="it-IT" i="0" dirty="0" err="1"/>
              <a:t>reduced</a:t>
            </a:r>
            <a:r>
              <a:rPr lang="it-IT" altLang="it-IT" i="0" dirty="0"/>
              <a:t> </a:t>
            </a:r>
            <a:r>
              <a:rPr lang="it-IT" altLang="it-IT" i="0" dirty="0" err="1"/>
              <a:t>capacity</a:t>
            </a:r>
            <a:r>
              <a:rPr lang="it-IT" altLang="it-IT" i="0" dirty="0"/>
              <a:t> </a:t>
            </a:r>
            <a:r>
              <a:rPr lang="it-IT" altLang="it-IT" i="1" dirty="0"/>
              <a:t>w.r.t. </a:t>
            </a:r>
            <a:r>
              <a:rPr lang="it-IT" altLang="it-IT" i="0" dirty="0"/>
              <a:t>the </a:t>
            </a:r>
            <a:r>
              <a:rPr lang="it-IT" altLang="it-IT" i="0" dirty="0" err="1"/>
              <a:t>other</a:t>
            </a:r>
            <a:r>
              <a:rPr lang="it-IT" altLang="it-IT" i="0" dirty="0"/>
              <a:t> </a:t>
            </a:r>
            <a:r>
              <a:rPr lang="it-IT" altLang="it-IT" i="0" dirty="0" err="1"/>
              <a:t>solutions</a:t>
            </a:r>
            <a:r>
              <a:rPr lang="it-IT" altLang="it-IT" i="0" dirty="0"/>
              <a:t>.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815456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Reprise the concept of </a:t>
            </a:r>
            <a:r>
              <a:rPr lang="it-IT" altLang="it-IT" i="1" dirty="0"/>
              <a:t>Attention </a:t>
            </a:r>
            <a:r>
              <a:rPr lang="it-IT" altLang="it-IT" i="0" dirty="0"/>
              <a:t>and </a:t>
            </a:r>
            <a:r>
              <a:rPr lang="it-IT" altLang="it-IT" i="0" dirty="0" err="1"/>
              <a:t>explain</a:t>
            </a:r>
            <a:r>
              <a:rPr lang="it-IT" altLang="it-IT" i="0" dirty="0"/>
              <a:t> </a:t>
            </a:r>
            <a:r>
              <a:rPr lang="it-IT" altLang="it-IT" i="0" dirty="0" err="1"/>
              <a:t>how</a:t>
            </a:r>
            <a:r>
              <a:rPr lang="it-IT" altLang="it-IT" i="0" dirty="0"/>
              <a:t> the </a:t>
            </a:r>
            <a:r>
              <a:rPr lang="it-IT" altLang="it-IT" i="0" dirty="0" err="1"/>
              <a:t>resaerchers</a:t>
            </a:r>
            <a:r>
              <a:rPr lang="it-IT" altLang="it-IT" i="0" dirty="0"/>
              <a:t> </a:t>
            </a:r>
            <a:r>
              <a:rPr lang="it-IT" altLang="it-IT" i="0" dirty="0" err="1"/>
              <a:t>address</a:t>
            </a:r>
            <a:r>
              <a:rPr lang="it-IT" altLang="it-IT" i="0" dirty="0"/>
              <a:t> the problem of </a:t>
            </a:r>
            <a:r>
              <a:rPr lang="it-IT" altLang="it-IT" i="1" dirty="0"/>
              <a:t>cross-</a:t>
            </a:r>
            <a:r>
              <a:rPr lang="it-IT" altLang="it-IT" i="1" dirty="0" err="1"/>
              <a:t>correlation</a:t>
            </a:r>
            <a:r>
              <a:rPr lang="it-IT" altLang="it-IT" i="1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patches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This</a:t>
            </a:r>
            <a:r>
              <a:rPr lang="it-IT" altLang="it-IT" i="0" dirty="0"/>
              <a:t> paper </a:t>
            </a:r>
            <a:r>
              <a:rPr lang="it-IT" altLang="it-IT" i="0" dirty="0" err="1"/>
              <a:t>present</a:t>
            </a:r>
            <a:r>
              <a:rPr lang="it-IT" altLang="it-IT" i="0" dirty="0"/>
              <a:t> a new </a:t>
            </a:r>
            <a:r>
              <a:rPr lang="it-IT" altLang="it-IT" i="1" dirty="0"/>
              <a:t>Vision Transformer </a:t>
            </a:r>
            <a:r>
              <a:rPr lang="it-IT" altLang="it-IT" i="0" dirty="0"/>
              <a:t>and a new way to compute an image </a:t>
            </a:r>
            <a:r>
              <a:rPr lang="it-IT" altLang="it-IT" i="0" dirty="0" err="1"/>
              <a:t>representation</a:t>
            </a:r>
            <a:r>
              <a:rPr lang="it-IT" altLang="it-IT" i="0" dirty="0"/>
              <a:t>. The </a:t>
            </a:r>
            <a:r>
              <a:rPr lang="it-IT" altLang="it-IT" i="0" dirty="0" err="1"/>
              <a:t>main</a:t>
            </a:r>
            <a:r>
              <a:rPr lang="it-IT" altLang="it-IT" i="0" dirty="0"/>
              <a:t> challenges in </a:t>
            </a:r>
            <a:r>
              <a:rPr lang="it-IT" altLang="it-IT" i="0" dirty="0" err="1"/>
              <a:t>adapting</a:t>
            </a:r>
            <a:r>
              <a:rPr lang="it-IT" altLang="it-IT" i="0" dirty="0"/>
              <a:t> the </a:t>
            </a:r>
            <a:r>
              <a:rPr lang="it-IT" altLang="it-IT" i="1" dirty="0"/>
              <a:t>Transformer </a:t>
            </a:r>
            <a:r>
              <a:rPr lang="it-IT" altLang="it-IT" i="1" dirty="0" err="1"/>
              <a:t>architecture</a:t>
            </a:r>
            <a:r>
              <a:rPr lang="it-IT" altLang="it-IT" i="1" dirty="0"/>
              <a:t> </a:t>
            </a:r>
            <a:r>
              <a:rPr lang="it-IT" altLang="it-IT" i="0" dirty="0"/>
              <a:t>from NLP to Vision </a:t>
            </a:r>
            <a:r>
              <a:rPr lang="it-IT" altLang="it-IT" i="0" dirty="0" err="1"/>
              <a:t>arise</a:t>
            </a:r>
            <a:r>
              <a:rPr lang="it-IT" altLang="it-IT" i="0" dirty="0"/>
              <a:t> from the </a:t>
            </a:r>
            <a:r>
              <a:rPr lang="it-IT" altLang="it-IT" i="0" dirty="0" err="1"/>
              <a:t>differences</a:t>
            </a:r>
            <a:r>
              <a:rPr lang="it-IT" altLang="it-IT" i="0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the </a:t>
            </a:r>
            <a:r>
              <a:rPr lang="it-IT" altLang="it-IT" i="0" dirty="0" err="1"/>
              <a:t>two</a:t>
            </a:r>
            <a:r>
              <a:rPr lang="it-IT" altLang="it-IT" i="0" dirty="0"/>
              <a:t> domains </a:t>
            </a:r>
            <a:r>
              <a:rPr lang="it-IT" altLang="it-IT" i="0" dirty="0" err="1"/>
              <a:t>such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Large </a:t>
            </a:r>
            <a:r>
              <a:rPr lang="it-IT" altLang="it-IT" i="0" dirty="0" err="1"/>
              <a:t>variantions</a:t>
            </a:r>
            <a:r>
              <a:rPr lang="it-IT" altLang="it-IT" i="0" dirty="0"/>
              <a:t> in scale of visual </a:t>
            </a:r>
            <a:r>
              <a:rPr lang="it-IT" altLang="it-IT" i="0" dirty="0" err="1"/>
              <a:t>entities</a:t>
            </a: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High </a:t>
            </a:r>
            <a:r>
              <a:rPr lang="it-IT" altLang="it-IT" i="0" dirty="0" err="1"/>
              <a:t>resolutions</a:t>
            </a:r>
            <a:r>
              <a:rPr lang="it-IT" altLang="it-IT" i="0" dirty="0"/>
              <a:t> of pixels in images </a:t>
            </a:r>
            <a:r>
              <a:rPr lang="it-IT" altLang="it-IT" i="1" dirty="0"/>
              <a:t>w.r.t. </a:t>
            </a:r>
            <a:r>
              <a:rPr lang="it-IT" altLang="it-IT" i="0" dirty="0"/>
              <a:t>words in text.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altLang="it-IT" i="0" dirty="0"/>
              <a:t>In </a:t>
            </a:r>
            <a:r>
              <a:rPr lang="it-IT" altLang="it-IT" i="0" dirty="0" err="1"/>
              <a:t>previous</a:t>
            </a:r>
            <a:r>
              <a:rPr lang="it-IT" altLang="it-IT" i="0" dirty="0"/>
              <a:t> Transformer-</a:t>
            </a:r>
            <a:r>
              <a:rPr lang="it-IT" altLang="it-IT" i="0" dirty="0" err="1"/>
              <a:t>based</a:t>
            </a:r>
            <a:r>
              <a:rPr lang="it-IT" altLang="it-IT" i="0" dirty="0"/>
              <a:t> model the tokens </a:t>
            </a:r>
            <a:r>
              <a:rPr lang="it-IT" altLang="it-IT" i="0" dirty="0" err="1"/>
              <a:t>were</a:t>
            </a:r>
            <a:r>
              <a:rPr lang="it-IT" altLang="it-IT" i="0" dirty="0"/>
              <a:t> </a:t>
            </a:r>
            <a:r>
              <a:rPr lang="it-IT" altLang="it-IT" i="0" dirty="0" err="1"/>
              <a:t>either</a:t>
            </a:r>
            <a:r>
              <a:rPr lang="it-IT" altLang="it-IT" i="0" dirty="0"/>
              <a:t> </a:t>
            </a:r>
            <a:r>
              <a:rPr lang="it-IT" altLang="it-IT" i="0" dirty="0" err="1"/>
              <a:t>all</a:t>
            </a:r>
            <a:r>
              <a:rPr lang="it-IT" altLang="it-IT" i="0" dirty="0"/>
              <a:t> of a </a:t>
            </a:r>
            <a:r>
              <a:rPr lang="it-IT" altLang="it-IT" i="0" dirty="0" err="1"/>
              <a:t>fixed</a:t>
            </a:r>
            <a:r>
              <a:rPr lang="it-IT" altLang="it-IT" i="0" dirty="0"/>
              <a:t> scale or following a </a:t>
            </a:r>
            <a:r>
              <a:rPr lang="it-IT" altLang="it-IT" i="1" dirty="0" err="1"/>
              <a:t>fixed</a:t>
            </a:r>
            <a:r>
              <a:rPr lang="it-IT" altLang="it-IT" i="1" dirty="0"/>
              <a:t> </a:t>
            </a:r>
            <a:r>
              <a:rPr lang="it-IT" altLang="it-IT" i="1" dirty="0" err="1"/>
              <a:t>partitioning</a:t>
            </a:r>
            <a:r>
              <a:rPr lang="it-IT" altLang="it-IT" i="1" dirty="0"/>
              <a:t> </a:t>
            </a:r>
            <a:r>
              <a:rPr lang="it-IT" altLang="it-IT" i="1" dirty="0" err="1"/>
              <a:t>scheme</a:t>
            </a:r>
            <a:r>
              <a:rPr lang="it-IT" altLang="it-IT" i="0" dirty="0"/>
              <a:t>:  </a:t>
            </a:r>
            <a:r>
              <a:rPr lang="it-IT" altLang="it-IT" i="0" dirty="0" err="1"/>
              <a:t>properties</a:t>
            </a:r>
            <a:r>
              <a:rPr lang="it-IT" altLang="it-IT" i="0" dirty="0"/>
              <a:t> </a:t>
            </a:r>
            <a:r>
              <a:rPr lang="it-IT" altLang="it-IT" i="0" dirty="0" err="1"/>
              <a:t>unsuitable</a:t>
            </a:r>
            <a:r>
              <a:rPr lang="it-IT" altLang="it-IT" i="0" dirty="0"/>
              <a:t> for </a:t>
            </a:r>
            <a:r>
              <a:rPr lang="it-IT" altLang="it-IT" i="0" dirty="0" err="1"/>
              <a:t>many</a:t>
            </a:r>
            <a:r>
              <a:rPr lang="it-IT" altLang="it-IT" i="0" dirty="0"/>
              <a:t> vision </a:t>
            </a:r>
            <a:r>
              <a:rPr lang="it-IT" altLang="it-IT" i="0" dirty="0" err="1"/>
              <a:t>applications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necessary</a:t>
            </a:r>
            <a:r>
              <a:rPr lang="it-IT" altLang="it-IT" i="0" dirty="0"/>
              <a:t>: for a task </a:t>
            </a:r>
            <a:r>
              <a:rPr lang="it-IT" altLang="it-IT" i="0" dirty="0" err="1"/>
              <a:t>such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1" dirty="0"/>
              <a:t>semantic </a:t>
            </a:r>
            <a:r>
              <a:rPr lang="it-IT" altLang="it-IT" i="1" dirty="0" err="1"/>
              <a:t>segmentation</a:t>
            </a:r>
            <a:r>
              <a:rPr lang="it-IT" altLang="it-IT" i="1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requires</a:t>
            </a:r>
            <a:r>
              <a:rPr lang="it-IT" altLang="it-IT" i="0" dirty="0"/>
              <a:t> dense </a:t>
            </a:r>
            <a:r>
              <a:rPr lang="it-IT" altLang="it-IT" i="0" dirty="0" err="1"/>
              <a:t>prediction</a:t>
            </a:r>
            <a:r>
              <a:rPr lang="it-IT" altLang="it-IT" i="0" dirty="0"/>
              <a:t> </a:t>
            </a:r>
            <a:r>
              <a:rPr lang="it-IT" altLang="it-IT" i="0" dirty="0" err="1"/>
              <a:t>at</a:t>
            </a:r>
            <a:r>
              <a:rPr lang="it-IT" altLang="it-IT" i="0" dirty="0"/>
              <a:t> </a:t>
            </a:r>
            <a:r>
              <a:rPr lang="it-IT" altLang="it-IT" i="1" dirty="0"/>
              <a:t>pixel </a:t>
            </a:r>
            <a:r>
              <a:rPr lang="it-IT" altLang="it-IT" i="1" dirty="0" err="1"/>
              <a:t>level</a:t>
            </a:r>
            <a:r>
              <a:rPr lang="it-IT" altLang="it-IT" i="1" dirty="0"/>
              <a:t>, </a:t>
            </a:r>
            <a:r>
              <a:rPr lang="it-IT" altLang="it-IT" i="0" dirty="0"/>
              <a:t>the problem </a:t>
            </a:r>
            <a:r>
              <a:rPr lang="it-IT" altLang="it-IT" i="0" dirty="0" err="1"/>
              <a:t>would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</a:t>
            </a:r>
            <a:r>
              <a:rPr lang="it-IT" altLang="it-IT" i="0" dirty="0" err="1"/>
              <a:t>become</a:t>
            </a:r>
            <a:r>
              <a:rPr lang="it-IT" altLang="it-IT" i="0" dirty="0"/>
              <a:t> </a:t>
            </a:r>
            <a:r>
              <a:rPr lang="it-IT" altLang="it-IT" i="0" dirty="0" err="1"/>
              <a:t>intractable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the </a:t>
            </a:r>
            <a:r>
              <a:rPr lang="it-IT" altLang="it-IT" i="0" dirty="0" err="1"/>
              <a:t>computational</a:t>
            </a:r>
            <a:r>
              <a:rPr lang="it-IT" altLang="it-IT" i="0" dirty="0"/>
              <a:t> </a:t>
            </a:r>
            <a:r>
              <a:rPr lang="it-IT" altLang="it-IT" i="0" dirty="0" err="1"/>
              <a:t>complexity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quadratic</a:t>
            </a:r>
            <a:r>
              <a:rPr lang="it-IT" altLang="it-IT" i="0" dirty="0"/>
              <a:t> to image/patch size.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528782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/>
              <a:t>The </a:t>
            </a:r>
            <a:r>
              <a:rPr lang="it-IT" altLang="it-IT" i="1" dirty="0"/>
              <a:t>shifted </a:t>
            </a:r>
            <a:r>
              <a:rPr lang="it-IT" altLang="it-IT" i="1" dirty="0" err="1"/>
              <a:t>windowing</a:t>
            </a:r>
            <a:r>
              <a:rPr lang="it-IT" altLang="it-IT" i="1" dirty="0"/>
              <a:t> </a:t>
            </a:r>
            <a:r>
              <a:rPr lang="it-IT" altLang="it-IT" i="1" dirty="0" err="1"/>
              <a:t>scheme</a:t>
            </a:r>
            <a:r>
              <a:rPr lang="it-IT" altLang="it-IT" i="1" dirty="0"/>
              <a:t> </a:t>
            </a:r>
            <a:r>
              <a:rPr lang="it-IT" altLang="it-IT" i="0" dirty="0" err="1"/>
              <a:t>instead</a:t>
            </a:r>
            <a:r>
              <a:rPr lang="it-IT" altLang="it-IT" i="0" dirty="0"/>
              <a:t>,</a:t>
            </a:r>
            <a:r>
              <a:rPr lang="it-IT" altLang="it-IT" i="1" dirty="0"/>
              <a:t> </a:t>
            </a:r>
            <a:r>
              <a:rPr lang="it-IT" altLang="it-IT" dirty="0" err="1"/>
              <a:t>brings</a:t>
            </a:r>
            <a:r>
              <a:rPr lang="it-IT" altLang="it-IT" dirty="0"/>
              <a:t> </a:t>
            </a:r>
            <a:r>
              <a:rPr lang="it-IT" altLang="it-IT" dirty="0" err="1"/>
              <a:t>great</a:t>
            </a:r>
            <a:r>
              <a:rPr lang="it-IT" altLang="it-IT" dirty="0"/>
              <a:t> </a:t>
            </a:r>
            <a:r>
              <a:rPr lang="it-IT" altLang="it-IT" dirty="0" err="1"/>
              <a:t>efficiency</a:t>
            </a:r>
            <a:r>
              <a:rPr lang="it-IT" altLang="it-IT" dirty="0"/>
              <a:t> by: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limiting</a:t>
            </a:r>
            <a:r>
              <a:rPr lang="it-IT" altLang="it-IT" dirty="0"/>
              <a:t>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dirty="0"/>
              <a:t> </a:t>
            </a:r>
            <a:r>
              <a:rPr lang="it-IT" altLang="it-IT" dirty="0" err="1"/>
              <a:t>computation</a:t>
            </a:r>
            <a:r>
              <a:rPr lang="it-IT" altLang="it-IT" dirty="0"/>
              <a:t> to </a:t>
            </a:r>
            <a:r>
              <a:rPr lang="it-IT" altLang="it-IT" i="1" dirty="0"/>
              <a:t>non-</a:t>
            </a:r>
            <a:r>
              <a:rPr lang="it-IT" altLang="it-IT" i="1" dirty="0" err="1"/>
              <a:t>everlapping</a:t>
            </a:r>
            <a:r>
              <a:rPr lang="it-IT" altLang="it-IT" i="1" dirty="0"/>
              <a:t> local windows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allowing</a:t>
            </a:r>
            <a:r>
              <a:rPr lang="it-IT" altLang="it-IT" dirty="0"/>
              <a:t> for </a:t>
            </a:r>
            <a:r>
              <a:rPr lang="it-IT" altLang="it-IT" i="1" dirty="0"/>
              <a:t>cross-window connection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constructing</a:t>
            </a:r>
            <a:r>
              <a:rPr lang="it-IT" altLang="it-IT" i="0" dirty="0"/>
              <a:t> a </a:t>
            </a:r>
            <a:r>
              <a:rPr lang="it-IT" altLang="it-IT" i="0" dirty="0" err="1"/>
              <a:t>hierarchical</a:t>
            </a:r>
            <a:r>
              <a:rPr lang="it-IT" altLang="it-IT" i="0" dirty="0"/>
              <a:t> feature </a:t>
            </a:r>
            <a:r>
              <a:rPr lang="it-IT" altLang="it-IT" i="0" dirty="0" err="1"/>
              <a:t>maps</a:t>
            </a:r>
            <a:r>
              <a:rPr lang="it-IT" altLang="it-IT" i="0" dirty="0"/>
              <a:t> with </a:t>
            </a:r>
            <a:r>
              <a:rPr lang="it-IT" altLang="it-IT" i="0" dirty="0" err="1"/>
              <a:t>only</a:t>
            </a:r>
            <a:r>
              <a:rPr lang="it-IT" altLang="it-IT" i="0" dirty="0"/>
              <a:t> linear </a:t>
            </a:r>
            <a:r>
              <a:rPr lang="it-IT" altLang="it-IT" i="0" dirty="0" err="1"/>
              <a:t>computational</a:t>
            </a:r>
            <a:r>
              <a:rPr lang="it-IT" altLang="it-IT" i="0" dirty="0"/>
              <a:t> </a:t>
            </a:r>
            <a:r>
              <a:rPr lang="it-IT" altLang="it-IT" i="0" dirty="0" err="1"/>
              <a:t>complexity</a:t>
            </a:r>
            <a:r>
              <a:rPr lang="it-IT" altLang="it-IT" i="0" dirty="0"/>
              <a:t> to image size, </a:t>
            </a:r>
            <a:r>
              <a:rPr lang="it-IT" altLang="it-IT" i="0" dirty="0" err="1"/>
              <a:t>bounded</a:t>
            </a:r>
            <a:r>
              <a:rPr lang="it-IT" altLang="it-IT" i="0" dirty="0"/>
              <a:t> by a </a:t>
            </a:r>
            <a:r>
              <a:rPr lang="it-IT" altLang="it-IT" i="0" dirty="0" err="1"/>
              <a:t>fixed</a:t>
            </a:r>
            <a:r>
              <a:rPr lang="it-IT" altLang="it-IT" i="0" dirty="0"/>
              <a:t> number of patches per window in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layer</a:t>
            </a:r>
            <a:r>
              <a:rPr lang="it-IT" altLang="it-IT" i="0" dirty="0"/>
              <a:t>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The key design </a:t>
            </a:r>
            <a:r>
              <a:rPr lang="it-IT" altLang="it-IT" i="0" dirty="0" err="1"/>
              <a:t>element</a:t>
            </a:r>
            <a:r>
              <a:rPr lang="it-IT" altLang="it-IT" i="0" dirty="0"/>
              <a:t> of </a:t>
            </a:r>
            <a:r>
              <a:rPr lang="it-IT" altLang="it-IT" i="0" dirty="0" err="1"/>
              <a:t>Swin</a:t>
            </a:r>
            <a:r>
              <a:rPr lang="it-IT" altLang="it-IT" i="0" dirty="0"/>
              <a:t> Transformer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indeed</a:t>
            </a:r>
            <a:r>
              <a:rPr lang="it-IT" altLang="it-IT" i="0" dirty="0"/>
              <a:t> the </a:t>
            </a:r>
            <a:r>
              <a:rPr lang="it-IT" altLang="it-IT" i="1" dirty="0"/>
              <a:t>shift </a:t>
            </a:r>
            <a:r>
              <a:rPr lang="it-IT" altLang="it-IT" i="0" dirty="0"/>
              <a:t>of the </a:t>
            </a:r>
            <a:r>
              <a:rPr lang="it-IT" altLang="it-IT" i="0" dirty="0" err="1"/>
              <a:t>partition</a:t>
            </a:r>
            <a:r>
              <a:rPr lang="it-IT" altLang="it-IT" i="0" dirty="0"/>
              <a:t> </a:t>
            </a:r>
            <a:r>
              <a:rPr lang="it-IT" altLang="it-IT" i="0" dirty="0" err="1"/>
              <a:t>scheme</a:t>
            </a:r>
            <a:r>
              <a:rPr lang="it-IT" altLang="it-IT" i="0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consecutive SA </a:t>
            </a:r>
            <a:r>
              <a:rPr lang="it-IT" altLang="it-IT" i="0" dirty="0" err="1"/>
              <a:t>layers</a:t>
            </a:r>
            <a:r>
              <a:rPr lang="it-IT" altLang="it-IT" i="0" dirty="0"/>
              <a:t>: the shifted windows bridge the windows of the </a:t>
            </a:r>
            <a:r>
              <a:rPr lang="it-IT" altLang="it-IT" i="0" dirty="0" err="1"/>
              <a:t>preceding</a:t>
            </a:r>
            <a:r>
              <a:rPr lang="it-IT" altLang="it-IT" i="0" dirty="0"/>
              <a:t> </a:t>
            </a:r>
            <a:r>
              <a:rPr lang="it-IT" altLang="it-IT" i="0" dirty="0" err="1"/>
              <a:t>layer</a:t>
            </a:r>
            <a:r>
              <a:rPr lang="it-IT" altLang="it-IT" i="0" dirty="0"/>
              <a:t>, </a:t>
            </a:r>
            <a:r>
              <a:rPr lang="it-IT" altLang="it-IT" i="0" dirty="0" err="1"/>
              <a:t>providing</a:t>
            </a:r>
            <a:r>
              <a:rPr lang="it-IT" altLang="it-IT" i="0" dirty="0"/>
              <a:t> connections </a:t>
            </a:r>
            <a:r>
              <a:rPr lang="it-IT" altLang="it-IT" i="0" dirty="0" err="1"/>
              <a:t>among</a:t>
            </a:r>
            <a:r>
              <a:rPr lang="it-IT" altLang="it-IT" i="0" dirty="0"/>
              <a:t> </a:t>
            </a:r>
            <a:r>
              <a:rPr lang="it-IT" altLang="it-IT" i="0" dirty="0" err="1"/>
              <a:t>them</a:t>
            </a:r>
            <a:r>
              <a:rPr lang="it-IT" altLang="it-IT" i="0" dirty="0"/>
              <a:t> </a:t>
            </a:r>
            <a:r>
              <a:rPr lang="it-IT" altLang="it-IT" i="0" dirty="0" err="1"/>
              <a:t>significantly</a:t>
            </a:r>
            <a:r>
              <a:rPr lang="it-IT" altLang="it-IT" i="0" dirty="0"/>
              <a:t> </a:t>
            </a:r>
            <a:r>
              <a:rPr lang="it-IT" altLang="it-IT" i="0" dirty="0" err="1"/>
              <a:t>enhance</a:t>
            </a:r>
            <a:r>
              <a:rPr lang="it-IT" altLang="it-IT" i="0" dirty="0"/>
              <a:t> </a:t>
            </a:r>
            <a:r>
              <a:rPr lang="it-IT" altLang="it-IT" i="0" dirty="0" err="1"/>
              <a:t>modeling</a:t>
            </a:r>
            <a:r>
              <a:rPr lang="it-IT" altLang="it-IT" i="0" dirty="0"/>
              <a:t> power.</a:t>
            </a:r>
          </a:p>
        </p:txBody>
      </p:sp>
    </p:spTree>
    <p:extLst>
      <p:ext uri="{BB962C8B-B14F-4D97-AF65-F5344CB8AC3E}">
        <p14:creationId xmlns:p14="http://schemas.microsoft.com/office/powerpoint/2010/main" val="3450636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/>
              <a:t>The </a:t>
            </a:r>
            <a:r>
              <a:rPr lang="it-IT" altLang="it-IT" dirty="0" err="1"/>
              <a:t>same</a:t>
            </a:r>
            <a:r>
              <a:rPr lang="it-IT" altLang="it-IT" dirty="0"/>
              <a:t> </a:t>
            </a:r>
            <a:r>
              <a:rPr lang="it-IT" altLang="it-IT" dirty="0" err="1"/>
              <a:t>partitioning</a:t>
            </a:r>
            <a:r>
              <a:rPr lang="it-IT" altLang="it-IT" dirty="0"/>
              <a:t> </a:t>
            </a:r>
            <a:r>
              <a:rPr lang="it-IT" altLang="it-IT" dirty="0" err="1"/>
              <a:t>scheme</a:t>
            </a:r>
            <a:r>
              <a:rPr lang="it-IT" altLang="it-IT" dirty="0"/>
              <a:t> can be </a:t>
            </a:r>
            <a:r>
              <a:rPr lang="it-IT" altLang="it-IT" dirty="0" err="1"/>
              <a:t>adapted</a:t>
            </a:r>
            <a:r>
              <a:rPr lang="it-IT" altLang="it-IT" dirty="0"/>
              <a:t> on 3D </a:t>
            </a:r>
            <a:r>
              <a:rPr lang="it-IT" altLang="it-IT" dirty="0" err="1"/>
              <a:t>volumes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well</a:t>
            </a:r>
            <a:r>
              <a:rPr lang="it-IT" altLang="it-IT" dirty="0"/>
              <a:t>, </a:t>
            </a:r>
            <a:r>
              <a:rPr lang="it-IT" altLang="it-IT" dirty="0" err="1"/>
              <a:t>as</a:t>
            </a:r>
            <a:r>
              <a:rPr lang="it-IT" altLang="it-IT" dirty="0"/>
              <a:t> so </a:t>
            </a:r>
            <a:r>
              <a:rPr lang="it-IT" altLang="it-IT" dirty="0" err="1"/>
              <a:t>did</a:t>
            </a:r>
            <a:r>
              <a:rPr lang="it-IT" altLang="it-IT" dirty="0"/>
              <a:t> </a:t>
            </a:r>
            <a:r>
              <a:rPr lang="it-IT" altLang="it-IT" dirty="0" err="1"/>
              <a:t>Hatamizadeh</a:t>
            </a:r>
            <a:r>
              <a:rPr lang="it-IT" altLang="it-IT" dirty="0"/>
              <a:t> and </a:t>
            </a:r>
            <a:r>
              <a:rPr lang="it-IT" altLang="it-IT" dirty="0" err="1"/>
              <a:t>his</a:t>
            </a:r>
            <a:r>
              <a:rPr lang="it-IT" altLang="it-IT" dirty="0"/>
              <a:t> </a:t>
            </a:r>
            <a:r>
              <a:rPr lang="it-IT" altLang="it-IT" dirty="0" err="1"/>
              <a:t>research</a:t>
            </a:r>
            <a:r>
              <a:rPr lang="it-IT" altLang="it-IT" dirty="0"/>
              <a:t> </a:t>
            </a:r>
            <a:r>
              <a:rPr lang="it-IT" altLang="it-IT" dirty="0" err="1"/>
              <a:t>grup</a:t>
            </a:r>
            <a:r>
              <a:rPr lang="it-IT" altLang="it-IT" dirty="0"/>
              <a:t> </a:t>
            </a:r>
            <a:r>
              <a:rPr lang="it-IT" altLang="it-IT" dirty="0" err="1"/>
              <a:t>when</a:t>
            </a:r>
            <a:r>
              <a:rPr lang="it-IT" altLang="it-IT" dirty="0"/>
              <a:t> </a:t>
            </a:r>
            <a:r>
              <a:rPr lang="it-IT" altLang="it-IT" dirty="0" err="1"/>
              <a:t>developping</a:t>
            </a:r>
            <a:r>
              <a:rPr lang="it-IT" altLang="it-IT" dirty="0"/>
              <a:t> the </a:t>
            </a:r>
            <a:r>
              <a:rPr lang="it-IT" altLang="it-IT" dirty="0" err="1"/>
              <a:t>Swin</a:t>
            </a:r>
            <a:r>
              <a:rPr lang="it-IT" altLang="it-IT" dirty="0"/>
              <a:t> </a:t>
            </a:r>
            <a:r>
              <a:rPr lang="it-IT" altLang="it-IT" dirty="0" err="1"/>
              <a:t>UNet</a:t>
            </a:r>
            <a:r>
              <a:rPr lang="it-IT" altLang="it-IT" dirty="0"/>
              <a:t> Transformer (</a:t>
            </a:r>
            <a:r>
              <a:rPr lang="it-IT" altLang="it-IT" dirty="0" err="1"/>
              <a:t>Swin</a:t>
            </a:r>
            <a:r>
              <a:rPr lang="it-IT" altLang="it-IT" dirty="0"/>
              <a:t> UNETR)</a:t>
            </a:r>
          </a:p>
        </p:txBody>
      </p:sp>
    </p:spTree>
    <p:extLst>
      <p:ext uri="{BB962C8B-B14F-4D97-AF65-F5344CB8AC3E}">
        <p14:creationId xmlns:p14="http://schemas.microsoft.com/office/powerpoint/2010/main" val="754675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33291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«U-</a:t>
            </a:r>
            <a:r>
              <a:rPr lang="it-IT" altLang="it-IT" dirty="0" err="1"/>
              <a:t>shaped</a:t>
            </a:r>
            <a:r>
              <a:rPr lang="it-IT" altLang="it-IT" dirty="0"/>
              <a:t>» network </a:t>
            </a:r>
            <a:r>
              <a:rPr lang="it-IT" altLang="it-IT" dirty="0" err="1"/>
              <a:t>architecture</a:t>
            </a:r>
            <a:r>
              <a:rPr lang="it-IT" altLang="it-IT" dirty="0"/>
              <a:t> </a:t>
            </a:r>
            <a:r>
              <a:rPr lang="it-IT" altLang="it-IT" dirty="0" err="1"/>
              <a:t>has</a:t>
            </a:r>
            <a:r>
              <a:rPr lang="it-IT" altLang="it-IT" dirty="0"/>
              <a:t> </a:t>
            </a:r>
            <a:r>
              <a:rPr lang="it-IT" altLang="it-IT" dirty="0" err="1"/>
              <a:t>achieved</a:t>
            </a:r>
            <a:r>
              <a:rPr lang="it-IT" altLang="it-IT" dirty="0"/>
              <a:t> SOTA performance benchmark on </a:t>
            </a:r>
            <a:r>
              <a:rPr lang="it-IT" altLang="it-IT" dirty="0" err="1"/>
              <a:t>different</a:t>
            </a:r>
            <a:r>
              <a:rPr lang="it-IT" altLang="it-IT" dirty="0"/>
              <a:t> 2D and 3D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 tasks,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But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also</a:t>
            </a:r>
            <a:r>
              <a:rPr lang="it-IT" altLang="it-IT" dirty="0"/>
              <a:t> </a:t>
            </a:r>
            <a:r>
              <a:rPr lang="it-IT" altLang="it-IT" dirty="0" err="1"/>
              <a:t>constrained</a:t>
            </a:r>
            <a:r>
              <a:rPr lang="it-IT" altLang="it-IT" dirty="0"/>
              <a:t> by a limited </a:t>
            </a:r>
            <a:r>
              <a:rPr lang="it-IT" altLang="it-IT" i="1" dirty="0"/>
              <a:t>kernel size </a:t>
            </a:r>
            <a:r>
              <a:rPr lang="it-IT" altLang="it-IT" i="0" dirty="0" err="1"/>
              <a:t>while</a:t>
            </a:r>
            <a:r>
              <a:rPr lang="it-IT" altLang="it-IT" i="0" dirty="0"/>
              <a:t> </a:t>
            </a:r>
            <a:r>
              <a:rPr lang="it-IT" altLang="it-IT" i="1" dirty="0" err="1"/>
              <a:t>modeling</a:t>
            </a:r>
            <a:r>
              <a:rPr lang="it-IT" altLang="it-IT" i="0" dirty="0"/>
              <a:t> </a:t>
            </a:r>
            <a:r>
              <a:rPr lang="it-IT" altLang="it-IT" i="1" dirty="0"/>
              <a:t>long-range information </a:t>
            </a:r>
            <a:r>
              <a:rPr lang="it-IT" altLang="it-IT" i="0" dirty="0"/>
              <a:t>in a </a:t>
            </a:r>
            <a:r>
              <a:rPr lang="it-IT" altLang="it-IT" i="0" dirty="0" err="1"/>
              <a:t>particularly</a:t>
            </a:r>
            <a:r>
              <a:rPr lang="it-IT" altLang="it-IT" i="0" dirty="0"/>
              <a:t> long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and </a:t>
            </a:r>
            <a:r>
              <a:rPr lang="it-IT" altLang="it-IT" i="0" dirty="0" err="1"/>
              <a:t>this</a:t>
            </a:r>
            <a:r>
              <a:rPr lang="it-IT" altLang="it-IT" i="0" dirty="0"/>
              <a:t> can lead to </a:t>
            </a:r>
            <a:r>
              <a:rPr lang="it-IT" altLang="it-IT" i="0" dirty="0" err="1"/>
              <a:t>deficiensies</a:t>
            </a:r>
            <a:r>
              <a:rPr lang="it-IT" altLang="it-IT" i="0" dirty="0"/>
              <a:t> in the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of </a:t>
            </a:r>
            <a:r>
              <a:rPr lang="it-IT" altLang="it-IT" i="0" dirty="0" err="1"/>
              <a:t>tumors</a:t>
            </a:r>
            <a:r>
              <a:rPr lang="it-IT" altLang="it-IT" i="0" dirty="0"/>
              <a:t> with </a:t>
            </a:r>
            <a:r>
              <a:rPr lang="it-IT" altLang="it-IT" i="0" dirty="0" err="1"/>
              <a:t>variable</a:t>
            </a:r>
            <a:r>
              <a:rPr lang="it-IT" altLang="it-IT" i="0" dirty="0"/>
              <a:t> sizes.</a:t>
            </a:r>
            <a:endParaRPr lang="it-IT" altLang="it-IT" i="1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On the </a:t>
            </a:r>
            <a:r>
              <a:rPr lang="it-IT" altLang="it-IT" dirty="0" err="1"/>
              <a:t>other</a:t>
            </a:r>
            <a:r>
              <a:rPr lang="it-IT" altLang="it-IT" dirty="0"/>
              <a:t> hand, transformer models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demonstrated</a:t>
            </a:r>
            <a:r>
              <a:rPr lang="it-IT" altLang="it-IT" dirty="0"/>
              <a:t> </a:t>
            </a:r>
            <a:r>
              <a:rPr lang="it-IT" altLang="it-IT" dirty="0" err="1"/>
              <a:t>excellent</a:t>
            </a:r>
            <a:r>
              <a:rPr lang="it-IT" altLang="it-IT" dirty="0"/>
              <a:t> capabilities in </a:t>
            </a:r>
            <a:r>
              <a:rPr lang="it-IT" altLang="it-IT" dirty="0" err="1"/>
              <a:t>capturing</a:t>
            </a:r>
            <a:r>
              <a:rPr lang="it-IT" altLang="it-IT" dirty="0"/>
              <a:t> </a:t>
            </a:r>
            <a:r>
              <a:rPr lang="it-IT" altLang="it-IT" dirty="0" err="1"/>
              <a:t>such</a:t>
            </a:r>
            <a:r>
              <a:rPr lang="it-IT" altLang="it-IT" dirty="0"/>
              <a:t> long-range information in multiple domain, CV </a:t>
            </a:r>
            <a:r>
              <a:rPr lang="it-IT" altLang="it-IT" dirty="0" err="1"/>
              <a:t>included</a:t>
            </a:r>
            <a:r>
              <a:rPr lang="it-IT" altLang="it-IT" dirty="0"/>
              <a:t>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task of 3D  brain </a:t>
            </a:r>
            <a:r>
              <a:rPr lang="it-IT" altLang="it-IT" dirty="0" err="1"/>
              <a:t>tumor</a:t>
            </a:r>
            <a:r>
              <a:rPr lang="it-IT" altLang="it-IT" dirty="0"/>
              <a:t> semantic </a:t>
            </a:r>
            <a:r>
              <a:rPr lang="it-IT" altLang="it-IT" dirty="0" err="1"/>
              <a:t>segmention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reformulated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a </a:t>
            </a:r>
            <a:r>
              <a:rPr lang="it-IT" altLang="it-IT" dirty="0" err="1"/>
              <a:t>sequence</a:t>
            </a:r>
            <a:r>
              <a:rPr lang="it-IT" altLang="it-IT" dirty="0"/>
              <a:t> to </a:t>
            </a:r>
            <a:r>
              <a:rPr lang="it-IT" altLang="it-IT" dirty="0" err="1"/>
              <a:t>sequence</a:t>
            </a:r>
            <a:r>
              <a:rPr lang="it-IT" altLang="it-IT" dirty="0"/>
              <a:t> </a:t>
            </a:r>
            <a:r>
              <a:rPr lang="it-IT" altLang="it-IT" dirty="0" err="1"/>
              <a:t>prediction</a:t>
            </a:r>
            <a:r>
              <a:rPr lang="it-IT" altLang="it-IT" dirty="0"/>
              <a:t> problem </a:t>
            </a:r>
            <a:r>
              <a:rPr lang="it-IT" altLang="it-IT" dirty="0" err="1"/>
              <a:t>wherein</a:t>
            </a:r>
            <a:r>
              <a:rPr lang="it-IT" altLang="it-IT" dirty="0"/>
              <a:t> multi-</a:t>
            </a:r>
            <a:r>
              <a:rPr lang="it-IT" altLang="it-IT" dirty="0" err="1"/>
              <a:t>modal</a:t>
            </a:r>
            <a:r>
              <a:rPr lang="it-IT" altLang="it-IT" dirty="0"/>
              <a:t> input data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projected</a:t>
            </a:r>
            <a:r>
              <a:rPr lang="it-IT" altLang="it-IT" dirty="0"/>
              <a:t> </a:t>
            </a:r>
            <a:r>
              <a:rPr lang="it-IT" altLang="it-IT" dirty="0" err="1"/>
              <a:t>into</a:t>
            </a:r>
            <a:r>
              <a:rPr lang="it-IT" altLang="it-IT" dirty="0"/>
              <a:t> a 1D </a:t>
            </a:r>
            <a:r>
              <a:rPr lang="it-IT" altLang="it-IT" dirty="0" err="1"/>
              <a:t>sequence</a:t>
            </a:r>
            <a:r>
              <a:rPr lang="it-IT" altLang="it-IT" dirty="0"/>
              <a:t> of </a:t>
            </a:r>
            <a:r>
              <a:rPr lang="it-IT" altLang="it-IT" dirty="0" err="1"/>
              <a:t>embedding</a:t>
            </a:r>
            <a:r>
              <a:rPr lang="it-IT" altLang="it-IT" dirty="0"/>
              <a:t> and </a:t>
            </a:r>
            <a:r>
              <a:rPr lang="it-IT" altLang="it-IT" dirty="0" err="1"/>
              <a:t>fed</a:t>
            </a:r>
            <a:r>
              <a:rPr lang="it-IT" altLang="it-IT" dirty="0"/>
              <a:t> to a </a:t>
            </a:r>
            <a:r>
              <a:rPr lang="it-IT" altLang="it-IT" dirty="0" err="1"/>
              <a:t>hierarchical</a:t>
            </a:r>
            <a:r>
              <a:rPr lang="it-IT" altLang="it-IT" dirty="0"/>
              <a:t> </a:t>
            </a:r>
            <a:r>
              <a:rPr lang="it-IT" altLang="it-IT" dirty="0" err="1"/>
              <a:t>Swin</a:t>
            </a:r>
            <a:r>
              <a:rPr lang="it-IT" altLang="it-IT" dirty="0"/>
              <a:t> Transformer </a:t>
            </a:r>
            <a:r>
              <a:rPr lang="it-IT" altLang="it-IT" dirty="0" err="1"/>
              <a:t>as</a:t>
            </a:r>
            <a:r>
              <a:rPr lang="it-IT" altLang="it-IT" dirty="0"/>
              <a:t> the encoder.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encoder </a:t>
            </a:r>
            <a:r>
              <a:rPr lang="it-IT" altLang="it-IT" dirty="0" err="1"/>
              <a:t>extracts</a:t>
            </a:r>
            <a:r>
              <a:rPr lang="it-IT" altLang="it-IT" dirty="0"/>
              <a:t> features </a:t>
            </a:r>
            <a:r>
              <a:rPr lang="it-IT" altLang="it-IT" dirty="0" err="1"/>
              <a:t>at</a:t>
            </a:r>
            <a:r>
              <a:rPr lang="it-IT" altLang="it-IT" dirty="0"/>
              <a:t> </a:t>
            </a:r>
            <a:r>
              <a:rPr lang="it-IT" altLang="it-IT" dirty="0" err="1"/>
              <a:t>five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</a:t>
            </a:r>
            <a:r>
              <a:rPr lang="it-IT" altLang="it-IT" dirty="0" err="1"/>
              <a:t>resolutions</a:t>
            </a:r>
            <a:r>
              <a:rPr lang="it-IT" altLang="it-IT" dirty="0"/>
              <a:t> and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connected</a:t>
            </a:r>
            <a:r>
              <a:rPr lang="it-IT" altLang="it-IT" dirty="0"/>
              <a:t> to a FCNN-</a:t>
            </a:r>
            <a:r>
              <a:rPr lang="it-IT" altLang="it-IT" dirty="0" err="1"/>
              <a:t>based</a:t>
            </a:r>
            <a:r>
              <a:rPr lang="it-IT" altLang="it-IT" dirty="0"/>
              <a:t> decoder </a:t>
            </a:r>
            <a:r>
              <a:rPr lang="it-IT" altLang="it-IT" dirty="0" err="1"/>
              <a:t>at</a:t>
            </a:r>
            <a:r>
              <a:rPr lang="it-IT" altLang="it-IT" dirty="0"/>
              <a:t> </a:t>
            </a:r>
            <a:r>
              <a:rPr lang="it-IT" altLang="it-IT" dirty="0" err="1"/>
              <a:t>each</a:t>
            </a:r>
            <a:r>
              <a:rPr lang="it-IT" altLang="it-IT" dirty="0"/>
              <a:t> </a:t>
            </a:r>
            <a:r>
              <a:rPr lang="it-IT" altLang="it-IT" dirty="0" err="1"/>
              <a:t>resolution</a:t>
            </a:r>
            <a:r>
              <a:rPr lang="it-IT" altLang="it-IT" dirty="0"/>
              <a:t> via skip connection.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approach</a:t>
            </a:r>
            <a:r>
              <a:rPr lang="it-IT" altLang="it-IT" dirty="0"/>
              <a:t> </a:t>
            </a:r>
            <a:r>
              <a:rPr lang="it-IT" altLang="it-IT" dirty="0" err="1"/>
              <a:t>was</a:t>
            </a:r>
            <a:r>
              <a:rPr lang="it-IT" altLang="it-IT" dirty="0"/>
              <a:t> </a:t>
            </a:r>
            <a:r>
              <a:rPr lang="it-IT" altLang="it-IT" dirty="0" err="1"/>
              <a:t>proposed</a:t>
            </a:r>
            <a:r>
              <a:rPr lang="it-IT" altLang="it-IT" dirty="0"/>
              <a:t> in 2021 </a:t>
            </a:r>
            <a:r>
              <a:rPr lang="it-IT" altLang="it-IT" dirty="0" err="1"/>
              <a:t>BraTS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challenge, ranking </a:t>
            </a:r>
            <a:r>
              <a:rPr lang="it-IT" altLang="it-IT" dirty="0" err="1"/>
              <a:t>among</a:t>
            </a:r>
            <a:r>
              <a:rPr lang="it-IT" altLang="it-IT" dirty="0"/>
              <a:t> top-</a:t>
            </a:r>
            <a:r>
              <a:rPr lang="it-IT" altLang="it-IT" dirty="0" err="1"/>
              <a:t>performing</a:t>
            </a:r>
            <a:r>
              <a:rPr lang="it-IT" altLang="it-IT" dirty="0"/>
              <a:t> </a:t>
            </a:r>
            <a:r>
              <a:rPr lang="it-IT" altLang="it-IT" dirty="0" err="1"/>
              <a:t>approaches</a:t>
            </a:r>
            <a:r>
              <a:rPr lang="it-IT" altLang="it-IT" dirty="0"/>
              <a:t> in the </a:t>
            </a:r>
            <a:r>
              <a:rPr lang="it-IT" altLang="it-IT" dirty="0" err="1"/>
              <a:t>validation</a:t>
            </a:r>
            <a:r>
              <a:rPr lang="it-IT" altLang="it-IT" dirty="0"/>
              <a:t> </a:t>
            </a:r>
            <a:r>
              <a:rPr lang="it-IT" altLang="it-IT" dirty="0" err="1"/>
              <a:t>phase</a:t>
            </a:r>
            <a:r>
              <a:rPr lang="it-IT" alt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0194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eaLnBrk="1" hangingPunct="1"/>
            <a:endParaRPr lang="it-IT" altLang="it-IT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r>
              <a:rPr lang="it-IT" altLang="it-IT" dirty="0"/>
              <a:t> (not for Brain </a:t>
            </a:r>
            <a:r>
              <a:rPr lang="it-IT" altLang="it-IT" dirty="0" err="1"/>
              <a:t>Tumour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)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did</a:t>
            </a:r>
            <a:r>
              <a:rPr lang="it-IT" altLang="it-IT" dirty="0"/>
              <a:t> I </a:t>
            </a:r>
            <a:r>
              <a:rPr lang="it-IT" altLang="it-IT" dirty="0" err="1"/>
              <a:t>choose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model </a:t>
            </a:r>
            <a:r>
              <a:rPr lang="it-IT" altLang="it-IT" dirty="0" err="1"/>
              <a:t>as</a:t>
            </a:r>
            <a:r>
              <a:rPr lang="it-IT" altLang="it-IT" dirty="0"/>
              <a:t> the </a:t>
            </a:r>
            <a:r>
              <a:rPr lang="it-IT" altLang="it-IT" i="1" dirty="0"/>
              <a:t>base </a:t>
            </a:r>
            <a:r>
              <a:rPr lang="it-IT" altLang="it-IT" i="0" dirty="0"/>
              <a:t>for </a:t>
            </a:r>
            <a:r>
              <a:rPr lang="it-IT" altLang="it-IT" i="0" dirty="0" err="1"/>
              <a:t>my</a:t>
            </a:r>
            <a:r>
              <a:rPr lang="it-IT" altLang="it-IT" i="0" dirty="0"/>
              <a:t> work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i="0" dirty="0"/>
              <a:t>How </a:t>
            </a:r>
            <a:r>
              <a:rPr lang="it-IT" altLang="it-IT" i="0" dirty="0" err="1"/>
              <a:t>did</a:t>
            </a:r>
            <a:r>
              <a:rPr lang="it-IT" altLang="it-IT" i="0" dirty="0"/>
              <a:t> I </a:t>
            </a:r>
            <a:r>
              <a:rPr lang="it-IT" altLang="it-IT" i="0" dirty="0" err="1"/>
              <a:t>improve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endParaRPr lang="it-IT" altLang="it-IT" i="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t-IT" altLang="it-IT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altLang="it-IT" dirty="0" err="1"/>
              <a:t>Now</a:t>
            </a:r>
            <a:r>
              <a:rPr lang="it-IT" altLang="it-IT" dirty="0"/>
              <a:t> </a:t>
            </a:r>
            <a:r>
              <a:rPr lang="it-IT" altLang="it-IT" dirty="0" err="1"/>
              <a:t>let’s</a:t>
            </a:r>
            <a:r>
              <a:rPr lang="it-IT" altLang="it-IT" dirty="0"/>
              <a:t> </a:t>
            </a:r>
            <a:r>
              <a:rPr lang="it-IT" altLang="it-IT" dirty="0" err="1"/>
              <a:t>see</a:t>
            </a:r>
            <a:r>
              <a:rPr lang="it-IT" altLang="it-IT" dirty="0"/>
              <a:t> the model </a:t>
            </a:r>
            <a:r>
              <a:rPr lang="it-IT" altLang="it-IT" dirty="0" err="1"/>
              <a:t>that</a:t>
            </a:r>
            <a:r>
              <a:rPr lang="it-IT" altLang="it-IT" dirty="0"/>
              <a:t> I </a:t>
            </a:r>
            <a:r>
              <a:rPr lang="it-IT" altLang="it-IT" dirty="0" err="1"/>
              <a:t>renew</a:t>
            </a:r>
            <a:r>
              <a:rPr lang="it-IT" altLang="it-IT" dirty="0"/>
              <a:t> for the task of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: in 2018 the Attention U-Net </a:t>
            </a:r>
            <a:r>
              <a:rPr lang="it-IT" altLang="it-IT" dirty="0" err="1"/>
              <a:t>was</a:t>
            </a:r>
            <a:r>
              <a:rPr lang="it-IT" altLang="it-IT" dirty="0"/>
              <a:t> </a:t>
            </a:r>
            <a:r>
              <a:rPr lang="it-IT" altLang="it-IT" dirty="0" err="1"/>
              <a:t>proposed</a:t>
            </a:r>
            <a:r>
              <a:rPr lang="it-IT" altLang="it-IT" dirty="0"/>
              <a:t>  </a:t>
            </a:r>
            <a:r>
              <a:rPr lang="it-IT" altLang="it-IT" dirty="0" err="1"/>
              <a:t>as</a:t>
            </a:r>
            <a:r>
              <a:rPr lang="it-IT" altLang="it-IT" dirty="0"/>
              <a:t> a model for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 for </a:t>
            </a:r>
            <a:r>
              <a:rPr lang="it-IT" altLang="it-IT" dirty="0" err="1"/>
              <a:t>medical</a:t>
            </a:r>
            <a:r>
              <a:rPr lang="it-IT" altLang="it-IT" dirty="0"/>
              <a:t> imaging </a:t>
            </a:r>
            <a:r>
              <a:rPr lang="it-IT" altLang="it-IT" dirty="0" err="1"/>
              <a:t>equipped</a:t>
            </a:r>
            <a:r>
              <a:rPr lang="it-IT" altLang="it-IT" dirty="0"/>
              <a:t> with a special </a:t>
            </a:r>
            <a:r>
              <a:rPr lang="it-IT" altLang="it-IT" dirty="0" err="1"/>
              <a:t>layer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automatically</a:t>
            </a:r>
            <a:r>
              <a:rPr lang="it-IT" altLang="it-IT" dirty="0"/>
              <a:t> </a:t>
            </a:r>
            <a:r>
              <a:rPr lang="it-IT" altLang="it-IT" dirty="0" err="1"/>
              <a:t>learns</a:t>
            </a:r>
            <a:r>
              <a:rPr lang="it-IT" altLang="it-IT" dirty="0"/>
              <a:t> to focus on target </a:t>
            </a:r>
            <a:r>
              <a:rPr lang="it-IT" altLang="it-IT" dirty="0" err="1"/>
              <a:t>structures</a:t>
            </a:r>
            <a:r>
              <a:rPr lang="it-IT" altLang="it-IT" dirty="0"/>
              <a:t> of </a:t>
            </a:r>
            <a:r>
              <a:rPr lang="it-IT" altLang="it-IT" dirty="0" err="1"/>
              <a:t>varying</a:t>
            </a:r>
            <a:r>
              <a:rPr lang="it-IT" altLang="it-IT" dirty="0"/>
              <a:t> </a:t>
            </a:r>
            <a:r>
              <a:rPr lang="it-IT" altLang="it-IT" dirty="0" err="1"/>
              <a:t>shapes</a:t>
            </a:r>
            <a:r>
              <a:rPr lang="it-IT" altLang="it-IT" dirty="0"/>
              <a:t> and sizes. </a:t>
            </a:r>
            <a:r>
              <a:rPr lang="it-IT" altLang="it-IT" dirty="0" err="1"/>
              <a:t>Tested</a:t>
            </a:r>
            <a:r>
              <a:rPr lang="it-IT" altLang="it-IT" dirty="0"/>
              <a:t> on CT </a:t>
            </a:r>
            <a:r>
              <a:rPr lang="it-IT" altLang="it-IT" dirty="0" err="1"/>
              <a:t>abdominal</a:t>
            </a:r>
            <a:r>
              <a:rPr lang="it-IT" altLang="it-IT" dirty="0"/>
              <a:t> datasets for </a:t>
            </a:r>
            <a:r>
              <a:rPr lang="it-IT" altLang="it-IT" dirty="0" err="1"/>
              <a:t>multiclass</a:t>
            </a:r>
            <a:r>
              <a:rPr lang="it-IT" altLang="it-IT" dirty="0"/>
              <a:t> image </a:t>
            </a:r>
            <a:r>
              <a:rPr lang="it-IT" altLang="it-IT" dirty="0" err="1"/>
              <a:t>segmentation</a:t>
            </a:r>
            <a:r>
              <a:rPr lang="it-IT" altLang="it-IT" dirty="0"/>
              <a:t>, the model </a:t>
            </a:r>
            <a:r>
              <a:rPr lang="it-IT" altLang="it-IT" dirty="0" err="1"/>
              <a:t>showed</a:t>
            </a:r>
            <a:r>
              <a:rPr lang="it-IT" altLang="it-IT" dirty="0"/>
              <a:t> </a:t>
            </a:r>
            <a:r>
              <a:rPr lang="it-IT" altLang="it-IT" dirty="0" err="1"/>
              <a:t>consistently</a:t>
            </a:r>
            <a:r>
              <a:rPr lang="it-IT" altLang="it-IT" dirty="0"/>
              <a:t> to </a:t>
            </a:r>
            <a:r>
              <a:rPr lang="it-IT" altLang="it-IT" dirty="0" err="1"/>
              <a:t>improve</a:t>
            </a:r>
            <a:r>
              <a:rPr lang="it-IT" altLang="it-IT" dirty="0"/>
              <a:t> the </a:t>
            </a:r>
            <a:r>
              <a:rPr lang="it-IT" altLang="it-IT" dirty="0" err="1"/>
              <a:t>prediction</a:t>
            </a:r>
            <a:r>
              <a:rPr lang="it-IT" altLang="it-IT" dirty="0"/>
              <a:t> performance </a:t>
            </a:r>
            <a:r>
              <a:rPr lang="it-IT" altLang="it-IT" dirty="0" err="1"/>
              <a:t>accross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datasets </a:t>
            </a:r>
            <a:r>
              <a:rPr lang="it-IT" altLang="it-IT" dirty="0" err="1"/>
              <a:t>while</a:t>
            </a:r>
            <a:r>
              <a:rPr lang="it-IT" altLang="it-IT" dirty="0"/>
              <a:t> </a:t>
            </a:r>
            <a:r>
              <a:rPr lang="it-IT" altLang="it-IT" dirty="0" err="1"/>
              <a:t>preserving</a:t>
            </a:r>
            <a:r>
              <a:rPr lang="it-IT" altLang="it-IT" dirty="0"/>
              <a:t> </a:t>
            </a:r>
            <a:r>
              <a:rPr lang="it-IT" altLang="it-IT" dirty="0" err="1"/>
              <a:t>computational</a:t>
            </a:r>
            <a:r>
              <a:rPr lang="it-IT" altLang="it-IT" dirty="0"/>
              <a:t> </a:t>
            </a:r>
            <a:r>
              <a:rPr lang="it-IT" altLang="it-IT" dirty="0" err="1"/>
              <a:t>efficiency</a:t>
            </a:r>
            <a:r>
              <a:rPr lang="it-IT" altLang="it-IT" dirty="0"/>
              <a:t>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t-IT" altLang="it-IT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altLang="it-IT" dirty="0"/>
              <a:t>The </a:t>
            </a:r>
            <a:r>
              <a:rPr lang="it-IT" altLang="it-IT" i="1" dirty="0"/>
              <a:t>special </a:t>
            </a:r>
            <a:r>
              <a:rPr lang="it-IT" altLang="it-IT" i="1" dirty="0" err="1"/>
              <a:t>layer</a:t>
            </a:r>
            <a:r>
              <a:rPr lang="it-IT" altLang="it-IT" i="1" dirty="0"/>
              <a:t>, </a:t>
            </a:r>
            <a:r>
              <a:rPr lang="it-IT" altLang="it-IT" i="0" dirty="0" err="1"/>
              <a:t>namely</a:t>
            </a:r>
            <a:r>
              <a:rPr lang="it-IT" altLang="it-IT" i="0" dirty="0"/>
              <a:t>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gate </a:t>
            </a:r>
            <a:r>
              <a:rPr lang="it-IT" altLang="it-IT" i="0" dirty="0"/>
              <a:t>(AG), </a:t>
            </a:r>
            <a:r>
              <a:rPr lang="it-IT" altLang="it-IT" i="0" dirty="0" err="1"/>
              <a:t>was</a:t>
            </a:r>
            <a:r>
              <a:rPr lang="it-IT" altLang="it-IT" i="0" dirty="0"/>
              <a:t> a </a:t>
            </a:r>
            <a:r>
              <a:rPr lang="it-IT" altLang="it-IT" i="0" dirty="0" err="1"/>
              <a:t>simple</a:t>
            </a:r>
            <a:r>
              <a:rPr lang="it-IT" altLang="it-IT" i="0" dirty="0"/>
              <a:t> </a:t>
            </a:r>
            <a:r>
              <a:rPr lang="it-IT" altLang="it-IT" i="0" dirty="0" err="1"/>
              <a:t>yet</a:t>
            </a:r>
            <a:r>
              <a:rPr lang="it-IT" altLang="it-IT" i="0" dirty="0"/>
              <a:t> effective </a:t>
            </a:r>
            <a:r>
              <a:rPr lang="it-IT" altLang="it-IT" i="0" dirty="0" err="1"/>
              <a:t>solution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allowed</a:t>
            </a:r>
            <a:r>
              <a:rPr lang="it-IT" altLang="it-IT" i="0" dirty="0"/>
              <a:t> CNN models to be </a:t>
            </a:r>
            <a:r>
              <a:rPr lang="it-IT" altLang="it-IT" i="0" dirty="0" err="1"/>
              <a:t>trained</a:t>
            </a:r>
            <a:r>
              <a:rPr lang="it-IT" altLang="it-IT" i="0" dirty="0"/>
              <a:t> from scratch in a standard way, </a:t>
            </a:r>
            <a:r>
              <a:rPr lang="it-IT" altLang="it-IT" i="0" dirty="0" err="1"/>
              <a:t>but</a:t>
            </a:r>
            <a:r>
              <a:rPr lang="it-IT" altLang="it-IT" i="0" dirty="0"/>
              <a:t> with the </a:t>
            </a:r>
            <a:r>
              <a:rPr lang="it-IT" altLang="it-IT" i="0" dirty="0" err="1"/>
              <a:t>advantage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AG </a:t>
            </a:r>
            <a:r>
              <a:rPr lang="it-IT" altLang="it-IT" i="0" dirty="0" err="1"/>
              <a:t>automatically</a:t>
            </a:r>
            <a:r>
              <a:rPr lang="it-IT" altLang="it-IT" i="0" dirty="0"/>
              <a:t> </a:t>
            </a:r>
            <a:r>
              <a:rPr lang="it-IT" altLang="it-IT" i="0" dirty="0" err="1"/>
              <a:t>learn</a:t>
            </a:r>
            <a:r>
              <a:rPr lang="it-IT" altLang="it-IT" i="0" dirty="0"/>
              <a:t> to focus on target </a:t>
            </a:r>
            <a:r>
              <a:rPr lang="it-IT" altLang="it-IT" i="0" dirty="0" err="1"/>
              <a:t>structures</a:t>
            </a:r>
            <a:r>
              <a:rPr lang="it-IT" altLang="it-IT" i="0" dirty="0"/>
              <a:t> </a:t>
            </a:r>
            <a:r>
              <a:rPr lang="it-IT" altLang="it-IT" i="0" dirty="0" err="1"/>
              <a:t>without</a:t>
            </a:r>
            <a:r>
              <a:rPr lang="it-IT" altLang="it-IT" i="0" dirty="0"/>
              <a:t> </a:t>
            </a:r>
            <a:r>
              <a:rPr lang="it-IT" altLang="it-IT" i="0" dirty="0" err="1"/>
              <a:t>additional</a:t>
            </a:r>
            <a:r>
              <a:rPr lang="it-IT" altLang="it-IT" i="0" dirty="0"/>
              <a:t> </a:t>
            </a:r>
            <a:r>
              <a:rPr lang="it-IT" altLang="it-IT" i="0" dirty="0" err="1"/>
              <a:t>supervision</a:t>
            </a:r>
            <a:r>
              <a:rPr lang="it-IT" altLang="it-IT" i="0" dirty="0"/>
              <a:t>. At test time, AG generate soft </a:t>
            </a:r>
            <a:r>
              <a:rPr lang="it-IT" altLang="it-IT" i="0" dirty="0" err="1"/>
              <a:t>region</a:t>
            </a:r>
            <a:r>
              <a:rPr lang="it-IT" altLang="it-IT" i="0" dirty="0"/>
              <a:t> </a:t>
            </a:r>
            <a:r>
              <a:rPr lang="it-IT" altLang="it-IT" i="0" dirty="0" err="1"/>
              <a:t>proposals</a:t>
            </a:r>
            <a:r>
              <a:rPr lang="it-IT" altLang="it-IT" i="0" dirty="0"/>
              <a:t> </a:t>
            </a:r>
            <a:r>
              <a:rPr lang="it-IT" altLang="it-IT" i="0" dirty="0" err="1"/>
              <a:t>implicitly</a:t>
            </a:r>
            <a:r>
              <a:rPr lang="it-IT" altLang="it-IT" i="0" dirty="0"/>
              <a:t> on-the-</a:t>
            </a:r>
            <a:r>
              <a:rPr lang="it-IT" altLang="it-IT" i="0" dirty="0" err="1"/>
              <a:t>fly</a:t>
            </a:r>
            <a:r>
              <a:rPr lang="it-IT" altLang="it-IT" i="0" dirty="0"/>
              <a:t> and highlights </a:t>
            </a:r>
            <a:r>
              <a:rPr lang="it-IT" altLang="it-IT" i="0" dirty="0" err="1"/>
              <a:t>salient</a:t>
            </a:r>
            <a:r>
              <a:rPr lang="it-IT" altLang="it-IT" i="0" dirty="0"/>
              <a:t> features for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task.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altLang="it-IT" i="0" dirty="0" err="1"/>
              <a:t>AGs</a:t>
            </a:r>
            <a:r>
              <a:rPr lang="it-IT" altLang="it-IT" i="0" dirty="0"/>
              <a:t> filter the features </a:t>
            </a:r>
            <a:r>
              <a:rPr lang="it-IT" altLang="it-IT" i="0" dirty="0" err="1"/>
              <a:t>propagated</a:t>
            </a:r>
            <a:r>
              <a:rPr lang="it-IT" altLang="it-IT" i="0" dirty="0"/>
              <a:t> </a:t>
            </a:r>
            <a:r>
              <a:rPr lang="it-IT" altLang="it-IT" i="0" dirty="0" err="1"/>
              <a:t>through</a:t>
            </a:r>
            <a:r>
              <a:rPr lang="it-IT" altLang="it-IT" i="0" dirty="0"/>
              <a:t> skip connections by use of </a:t>
            </a:r>
            <a:r>
              <a:rPr lang="it-IT" altLang="it-IT" i="0" dirty="0" err="1"/>
              <a:t>contextual</a:t>
            </a:r>
            <a:r>
              <a:rPr lang="it-IT" altLang="it-IT" i="0" dirty="0"/>
              <a:t> information </a:t>
            </a:r>
            <a:r>
              <a:rPr lang="it-IT" altLang="it-IT" i="0" dirty="0" err="1"/>
              <a:t>extracted</a:t>
            </a:r>
            <a:r>
              <a:rPr lang="it-IT" altLang="it-IT" i="0" dirty="0"/>
              <a:t> in  </a:t>
            </a:r>
            <a:r>
              <a:rPr lang="it-IT" altLang="it-IT" i="0" dirty="0" err="1"/>
              <a:t>coarser</a:t>
            </a:r>
            <a:r>
              <a:rPr lang="it-IT" altLang="it-IT" i="0" dirty="0"/>
              <a:t> </a:t>
            </a:r>
            <a:r>
              <a:rPr lang="it-IT" altLang="it-IT" i="0" dirty="0" err="1"/>
              <a:t>scales</a:t>
            </a:r>
            <a:r>
              <a:rPr lang="it-IT" altLang="it-IT" i="0" dirty="0"/>
              <a:t>, </a:t>
            </a:r>
            <a:r>
              <a:rPr lang="it-IT" altLang="it-IT" i="0" dirty="0" err="1"/>
              <a:t>while</a:t>
            </a:r>
            <a:r>
              <a:rPr lang="it-IT" altLang="it-IT" i="0" dirty="0"/>
              <a:t> a </a:t>
            </a:r>
            <a:r>
              <a:rPr lang="it-IT" altLang="it-IT" i="0" dirty="0" err="1"/>
              <a:t>grid-based</a:t>
            </a:r>
            <a:r>
              <a:rPr lang="it-IT" altLang="it-IT" i="0" dirty="0"/>
              <a:t> </a:t>
            </a:r>
            <a:r>
              <a:rPr lang="it-IT" altLang="it-IT" i="0" dirty="0" err="1"/>
              <a:t>gating</a:t>
            </a:r>
            <a:r>
              <a:rPr lang="it-IT" altLang="it-IT" i="0" dirty="0"/>
              <a:t> </a:t>
            </a:r>
            <a:r>
              <a:rPr lang="it-IT" altLang="it-IT" i="0" dirty="0" err="1"/>
              <a:t>allows</a:t>
            </a:r>
            <a:r>
              <a:rPr lang="it-IT" altLang="it-IT" i="0" dirty="0"/>
              <a:t> </a:t>
            </a:r>
            <a:r>
              <a:rPr lang="it-IT" altLang="it-IT" i="0" dirty="0" err="1"/>
              <a:t>attention</a:t>
            </a:r>
            <a:r>
              <a:rPr lang="it-IT" altLang="it-IT" i="0" dirty="0"/>
              <a:t> </a:t>
            </a:r>
            <a:r>
              <a:rPr lang="it-IT" altLang="it-IT" i="0" dirty="0" err="1"/>
              <a:t>coefficients</a:t>
            </a:r>
            <a:r>
              <a:rPr lang="it-IT" altLang="it-IT" i="0" dirty="0"/>
              <a:t> to be more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to local </a:t>
            </a:r>
            <a:r>
              <a:rPr lang="it-IT" altLang="it-IT" i="0" dirty="0" err="1"/>
              <a:t>regions</a:t>
            </a:r>
            <a:r>
              <a:rPr lang="it-IT" altLang="it-IT" i="0" dirty="0"/>
              <a:t>..</a:t>
            </a:r>
            <a:endParaRPr lang="it-IT" altLang="it-IT" dirty="0"/>
          </a:p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515338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3716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Computer Vision </a:t>
            </a:r>
            <a:r>
              <a:rPr lang="it-IT" altLang="it-IT" dirty="0" err="1"/>
              <a:t>is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«</a:t>
            </a:r>
            <a:r>
              <a:rPr lang="it-IT" altLang="it-IT" dirty="0" err="1"/>
              <a:t>Segmentation</a:t>
            </a:r>
            <a:r>
              <a:rPr lang="it-IT" altLang="it-IT" dirty="0"/>
              <a:t>»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So: </a:t>
            </a:r>
            <a:r>
              <a:rPr lang="it-IT" altLang="it-IT" dirty="0" err="1"/>
              <a:t>what’s</a:t>
            </a:r>
            <a:r>
              <a:rPr lang="it-IT" altLang="it-IT" dirty="0"/>
              <a:t> Computer Vision?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sub-group of  </a:t>
            </a:r>
            <a:r>
              <a:rPr lang="it-IT" altLang="it-IT" dirty="0" err="1"/>
              <a:t>Artificial</a:t>
            </a:r>
            <a:r>
              <a:rPr lang="it-IT" altLang="it-IT" dirty="0"/>
              <a:t> Intelligence and a discipline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enables</a:t>
            </a:r>
            <a:r>
              <a:rPr lang="it-IT" altLang="it-IT" dirty="0"/>
              <a:t> devices to </a:t>
            </a:r>
            <a:r>
              <a:rPr lang="it-IT" altLang="it-IT" dirty="0" err="1"/>
              <a:t>acquire</a:t>
            </a:r>
            <a:r>
              <a:rPr lang="it-IT" altLang="it-IT" dirty="0"/>
              <a:t>, </a:t>
            </a:r>
            <a:r>
              <a:rPr lang="it-IT" altLang="it-IT" dirty="0" err="1"/>
              <a:t>process</a:t>
            </a:r>
            <a:r>
              <a:rPr lang="it-IT" altLang="it-IT" dirty="0"/>
              <a:t> and </a:t>
            </a:r>
            <a:r>
              <a:rPr lang="it-IT" altLang="it-IT" dirty="0" err="1"/>
              <a:t>understand</a:t>
            </a:r>
            <a:r>
              <a:rPr lang="it-IT" altLang="it-IT" dirty="0"/>
              <a:t> </a:t>
            </a:r>
            <a:r>
              <a:rPr lang="it-IT" altLang="it-IT" dirty="0" err="1"/>
              <a:t>digital</a:t>
            </a:r>
            <a:r>
              <a:rPr lang="it-IT" altLang="it-IT" dirty="0"/>
              <a:t> images and </a:t>
            </a:r>
            <a:r>
              <a:rPr lang="it-IT" altLang="it-IT" dirty="0" err="1"/>
              <a:t>videos</a:t>
            </a:r>
            <a:r>
              <a:rPr lang="it-IT" altLang="it-IT" dirty="0"/>
              <a:t> to </a:t>
            </a:r>
            <a:r>
              <a:rPr lang="it-IT" altLang="it-IT" dirty="0" err="1"/>
              <a:t>extract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information.  The </a:t>
            </a:r>
            <a:r>
              <a:rPr lang="it-IT" altLang="it-IT" dirty="0" err="1"/>
              <a:t>main</a:t>
            </a:r>
            <a:r>
              <a:rPr lang="it-IT" altLang="it-IT" dirty="0"/>
              <a:t> goal </a:t>
            </a:r>
            <a:r>
              <a:rPr lang="it-IT" altLang="it-IT" dirty="0" err="1"/>
              <a:t>is</a:t>
            </a:r>
            <a:r>
              <a:rPr lang="it-IT" altLang="it-IT" dirty="0"/>
              <a:t> to </a:t>
            </a:r>
            <a:r>
              <a:rPr lang="it-IT" altLang="it-IT" dirty="0" err="1"/>
              <a:t>develop</a:t>
            </a:r>
            <a:r>
              <a:rPr lang="it-IT" altLang="it-IT" dirty="0"/>
              <a:t> (super) human vision capabilities in task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classification</a:t>
            </a:r>
            <a:r>
              <a:rPr lang="it-IT" altLang="it-IT" dirty="0"/>
              <a:t>, </a:t>
            </a:r>
            <a:r>
              <a:rPr lang="it-IT" altLang="it-IT" dirty="0" err="1"/>
              <a:t>detection</a:t>
            </a:r>
            <a:r>
              <a:rPr lang="it-IT" altLang="it-IT" dirty="0"/>
              <a:t> and </a:t>
            </a:r>
            <a:r>
              <a:rPr lang="it-IT" altLang="it-IT" dirty="0" err="1"/>
              <a:t>segmentation</a:t>
            </a:r>
            <a:r>
              <a:rPr lang="it-IT" altLang="it-IT" dirty="0"/>
              <a:t>. </a:t>
            </a:r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Classification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determine </a:t>
            </a:r>
            <a:r>
              <a:rPr lang="it-IT" altLang="it-IT" dirty="0" err="1"/>
              <a:t>what’s</a:t>
            </a:r>
            <a:r>
              <a:rPr lang="it-IT" altLang="it-IT" dirty="0"/>
              <a:t> in an image</a:t>
            </a:r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Detection</a:t>
            </a:r>
            <a:r>
              <a:rPr lang="it-IT" altLang="it-IT" dirty="0"/>
              <a:t> </a:t>
            </a:r>
            <a:r>
              <a:rPr lang="it-IT" altLang="it-IT" dirty="0" err="1"/>
              <a:t>allows</a:t>
            </a:r>
            <a:r>
              <a:rPr lang="it-IT" altLang="it-IT" dirty="0"/>
              <a:t> computers to </a:t>
            </a:r>
            <a:r>
              <a:rPr lang="it-IT" altLang="it-IT" dirty="0" err="1"/>
              <a:t>localize</a:t>
            </a:r>
            <a:r>
              <a:rPr lang="it-IT" altLang="it-IT" dirty="0"/>
              <a:t> </a:t>
            </a:r>
            <a:r>
              <a:rPr lang="it-IT" altLang="it-IT" dirty="0" err="1"/>
              <a:t>where</a:t>
            </a:r>
            <a:r>
              <a:rPr lang="it-IT" altLang="it-IT" dirty="0"/>
              <a:t> objects </a:t>
            </a:r>
            <a:r>
              <a:rPr lang="it-IT" altLang="it-IT" dirty="0" err="1"/>
              <a:t>exist</a:t>
            </a:r>
            <a:endParaRPr lang="it-IT" altLang="it-IT" dirty="0"/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</a:t>
            </a:r>
            <a:r>
              <a:rPr lang="it-IT" altLang="it-IT" dirty="0" err="1"/>
              <a:t>classifying</a:t>
            </a:r>
            <a:r>
              <a:rPr lang="it-IT" altLang="it-IT" dirty="0"/>
              <a:t> pixels to </a:t>
            </a:r>
            <a:r>
              <a:rPr lang="it-IT" altLang="it-IT" dirty="0" err="1"/>
              <a:t>belong</a:t>
            </a:r>
            <a:r>
              <a:rPr lang="it-IT" altLang="it-IT" dirty="0"/>
              <a:t> to a </a:t>
            </a:r>
            <a:r>
              <a:rPr lang="it-IT" altLang="it-IT" dirty="0" err="1"/>
              <a:t>certain</a:t>
            </a:r>
            <a:r>
              <a:rPr lang="it-IT" altLang="it-IT" dirty="0"/>
              <a:t> </a:t>
            </a:r>
            <a:r>
              <a:rPr lang="it-IT" altLang="it-IT" dirty="0" err="1"/>
              <a:t>category</a:t>
            </a:r>
            <a:r>
              <a:rPr lang="it-IT" altLang="it-IT" dirty="0"/>
              <a:t> and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particularly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in </a:t>
            </a:r>
            <a:r>
              <a:rPr lang="it-IT" altLang="it-IT" dirty="0" err="1"/>
              <a:t>delineating</a:t>
            </a:r>
            <a:r>
              <a:rPr lang="it-IT" altLang="it-IT" dirty="0"/>
              <a:t> objects and makes </a:t>
            </a:r>
            <a:r>
              <a:rPr lang="it-IT" altLang="it-IT" dirty="0" err="1"/>
              <a:t>easier</a:t>
            </a:r>
            <a:r>
              <a:rPr lang="it-IT" altLang="it-IT" dirty="0"/>
              <a:t> to </a:t>
            </a:r>
            <a:r>
              <a:rPr lang="it-IT" altLang="it-IT" dirty="0" err="1"/>
              <a:t>understand</a:t>
            </a:r>
            <a:r>
              <a:rPr lang="it-IT" altLang="it-IT" dirty="0"/>
              <a:t> for </a:t>
            </a:r>
            <a:r>
              <a:rPr lang="it-IT" altLang="it-IT" dirty="0" err="1"/>
              <a:t>us</a:t>
            </a:r>
            <a:r>
              <a:rPr lang="it-IT" altLang="it-IT" dirty="0"/>
              <a:t> </a:t>
            </a:r>
            <a:r>
              <a:rPr lang="it-IT" altLang="it-IT" dirty="0" err="1"/>
              <a:t>humans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an </a:t>
            </a:r>
            <a:r>
              <a:rPr lang="it-IT" altLang="it-IT" dirty="0" err="1"/>
              <a:t>intelligent</a:t>
            </a:r>
            <a:r>
              <a:rPr lang="it-IT" altLang="it-IT" dirty="0"/>
              <a:t> agent can do</a:t>
            </a:r>
          </a:p>
        </p:txBody>
      </p:sp>
    </p:spTree>
    <p:extLst>
      <p:ext uri="{BB962C8B-B14F-4D97-AF65-F5344CB8AC3E}">
        <p14:creationId xmlns:p14="http://schemas.microsoft.com/office/powerpoint/2010/main" val="1530042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30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i="1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Gate </a:t>
            </a:r>
            <a:r>
              <a:rPr lang="it-IT" altLang="it-IT" dirty="0" err="1"/>
              <a:t>does</a:t>
            </a:r>
            <a:r>
              <a:rPr lang="it-IT" altLang="it-IT" dirty="0"/>
              <a:t> and </a:t>
            </a:r>
            <a:r>
              <a:rPr lang="it-IT" altLang="it-IT" i="1" dirty="0" err="1"/>
              <a:t>how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(?) </a:t>
            </a:r>
            <a:r>
              <a:rPr lang="it-IT" altLang="it-IT" dirty="0" err="1"/>
              <a:t>Explain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/>
              <a:t>dot product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additive </a:t>
            </a:r>
            <a:r>
              <a:rPr lang="it-IT" altLang="it-IT" i="1" dirty="0" err="1"/>
              <a:t>attention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Comment</a:t>
            </a:r>
            <a:r>
              <a:rPr lang="it-IT" altLang="it-IT" i="0" dirty="0"/>
              <a:t> on the </a:t>
            </a:r>
            <a:r>
              <a:rPr lang="it-IT" altLang="it-IT" i="0" dirty="0" err="1"/>
              <a:t>versatility</a:t>
            </a:r>
            <a:r>
              <a:rPr lang="it-IT" altLang="it-IT" i="0" dirty="0"/>
              <a:t> of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</a:t>
            </a:r>
            <a:r>
              <a:rPr lang="it-IT" altLang="it-IT" i="0" dirty="0" err="1"/>
              <a:t>solution</a:t>
            </a:r>
            <a:r>
              <a:rPr lang="it-IT" altLang="it-IT" i="0" dirty="0"/>
              <a:t> (</a:t>
            </a:r>
            <a:r>
              <a:rPr lang="it-IT" altLang="it-IT" i="0" dirty="0" err="1"/>
              <a:t>easily</a:t>
            </a:r>
            <a:r>
              <a:rPr lang="it-IT" altLang="it-IT" i="0" dirty="0"/>
              <a:t> </a:t>
            </a:r>
            <a:r>
              <a:rPr lang="it-IT" altLang="it-IT" i="0" dirty="0" err="1"/>
              <a:t>integrable</a:t>
            </a:r>
            <a:r>
              <a:rPr lang="it-IT" altLang="it-IT" i="0" dirty="0"/>
              <a:t> in </a:t>
            </a:r>
            <a:r>
              <a:rPr lang="it-IT" altLang="it-IT" i="0" dirty="0" err="1"/>
              <a:t>any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CNN)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1" dirty="0"/>
              <a:t>Input features</a:t>
            </a:r>
            <a:r>
              <a:rPr lang="it-IT" altLang="it-IT" i="0" dirty="0"/>
              <a:t> (</a:t>
            </a:r>
            <a:r>
              <a:rPr lang="it-IT" altLang="it-IT" i="1" dirty="0"/>
              <a:t>x</a:t>
            </a:r>
            <a:r>
              <a:rPr lang="it-IT" altLang="it-IT" i="1" baseline="30000" dirty="0"/>
              <a:t>l</a:t>
            </a:r>
            <a:r>
              <a:rPr lang="it-IT" altLang="it-IT" i="0" dirty="0"/>
              <a:t>) coming form a </a:t>
            </a:r>
            <a:r>
              <a:rPr lang="it-IT" altLang="it-IT" i="0" dirty="0" err="1"/>
              <a:t>residual</a:t>
            </a:r>
            <a:r>
              <a:rPr lang="it-IT" altLang="it-IT" i="0" dirty="0"/>
              <a:t> connection are </a:t>
            </a:r>
            <a:r>
              <a:rPr lang="it-IT" altLang="it-IT" i="0" dirty="0" err="1"/>
              <a:t>scaled</a:t>
            </a:r>
            <a:r>
              <a:rPr lang="it-IT" altLang="it-IT" i="0" dirty="0"/>
              <a:t> with </a:t>
            </a:r>
            <a:r>
              <a:rPr lang="it-IT" altLang="it-IT" i="0" dirty="0" err="1"/>
              <a:t>attention</a:t>
            </a:r>
            <a:r>
              <a:rPr lang="it-IT" altLang="it-IT" i="0" dirty="0"/>
              <a:t> </a:t>
            </a:r>
            <a:r>
              <a:rPr lang="it-IT" altLang="it-IT" i="0" dirty="0" err="1"/>
              <a:t>coefficients</a:t>
            </a:r>
            <a:r>
              <a:rPr lang="it-IT" altLang="it-IT" i="0" dirty="0"/>
              <a:t> (</a:t>
            </a:r>
            <a:r>
              <a:rPr lang="it-IT" altLang="it-IT" i="1" dirty="0"/>
              <a:t>a</a:t>
            </a:r>
            <a:r>
              <a:rPr lang="it-IT" altLang="it-IT" i="0" dirty="0"/>
              <a:t>)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in the AG.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These</a:t>
            </a:r>
            <a:r>
              <a:rPr lang="it-IT" altLang="it-IT" i="0" dirty="0"/>
              <a:t> are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from the </a:t>
            </a:r>
            <a:r>
              <a:rPr lang="it-IT" altLang="it-IT" i="0" dirty="0" err="1"/>
              <a:t>combination</a:t>
            </a:r>
            <a:r>
              <a:rPr lang="it-IT" altLang="it-IT" i="0" dirty="0"/>
              <a:t> of </a:t>
            </a:r>
            <a:r>
              <a:rPr lang="it-IT" altLang="it-IT" i="0" dirty="0" err="1"/>
              <a:t>both</a:t>
            </a:r>
            <a:r>
              <a:rPr lang="it-IT" altLang="it-IT" i="0" dirty="0"/>
              <a:t> the </a:t>
            </a:r>
            <a:r>
              <a:rPr lang="it-IT" altLang="it-IT" i="1" dirty="0"/>
              <a:t>input features </a:t>
            </a:r>
            <a:r>
              <a:rPr lang="it-IT" altLang="it-IT" i="0" dirty="0"/>
              <a:t>and the </a:t>
            </a:r>
            <a:r>
              <a:rPr lang="it-IT" altLang="it-IT" i="0" dirty="0" err="1"/>
              <a:t>contextual</a:t>
            </a:r>
            <a:r>
              <a:rPr lang="it-IT" altLang="it-IT" i="0" dirty="0"/>
              <a:t> information </a:t>
            </a:r>
            <a:r>
              <a:rPr lang="it-IT" altLang="it-IT" i="0" dirty="0" err="1"/>
              <a:t>provided</a:t>
            </a:r>
            <a:r>
              <a:rPr lang="it-IT" altLang="it-IT" i="0" dirty="0"/>
              <a:t> by the </a:t>
            </a:r>
            <a:r>
              <a:rPr lang="it-IT" altLang="it-IT" i="1" dirty="0" err="1"/>
              <a:t>gating</a:t>
            </a:r>
            <a:r>
              <a:rPr lang="it-IT" altLang="it-IT" i="1" dirty="0"/>
              <a:t> signal </a:t>
            </a:r>
            <a:r>
              <a:rPr lang="it-IT" altLang="it-IT" i="0" dirty="0"/>
              <a:t>(</a:t>
            </a:r>
            <a:r>
              <a:rPr lang="it-IT" altLang="it-IT" i="1" dirty="0"/>
              <a:t>g</a:t>
            </a:r>
            <a:r>
              <a:rPr lang="it-IT" altLang="it-IT" i="0" dirty="0"/>
              <a:t>)</a:t>
            </a:r>
            <a:r>
              <a:rPr lang="it-IT" altLang="it-IT" i="1" dirty="0"/>
              <a:t> </a:t>
            </a:r>
            <a:r>
              <a:rPr lang="it-IT" altLang="it-IT" i="0" dirty="0" err="1"/>
              <a:t>collected</a:t>
            </a:r>
            <a:r>
              <a:rPr lang="it-IT" altLang="it-IT" i="0" dirty="0"/>
              <a:t> from </a:t>
            </a:r>
            <a:r>
              <a:rPr lang="it-IT" altLang="it-IT" i="0" dirty="0" err="1"/>
              <a:t>coarser</a:t>
            </a:r>
            <a:r>
              <a:rPr lang="it-IT" altLang="it-IT" i="0" dirty="0"/>
              <a:t> scale.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Before</a:t>
            </a:r>
            <a:r>
              <a:rPr lang="it-IT" altLang="it-IT" i="0" dirty="0"/>
              <a:t> the scaling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applied</a:t>
            </a:r>
            <a:r>
              <a:rPr lang="it-IT" altLang="it-IT" i="0" dirty="0"/>
              <a:t>, a </a:t>
            </a:r>
            <a:r>
              <a:rPr lang="it-IT" altLang="it-IT" i="1" dirty="0" err="1"/>
              <a:t>trilinear</a:t>
            </a:r>
            <a:r>
              <a:rPr lang="it-IT" altLang="it-IT" i="1" dirty="0"/>
              <a:t> </a:t>
            </a:r>
            <a:r>
              <a:rPr lang="it-IT" altLang="it-IT" i="1" dirty="0" err="1"/>
              <a:t>interpolation</a:t>
            </a:r>
            <a:r>
              <a:rPr lang="it-IT" altLang="it-IT" i="1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applied</a:t>
            </a:r>
            <a:r>
              <a:rPr lang="it-IT" altLang="it-IT" i="0" dirty="0"/>
              <a:t> to </a:t>
            </a:r>
            <a:r>
              <a:rPr lang="it-IT" altLang="it-IT" i="0" dirty="0" err="1"/>
              <a:t>align</a:t>
            </a:r>
            <a:r>
              <a:rPr lang="it-IT" altLang="it-IT" i="0" dirty="0"/>
              <a:t> the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coefficients</a:t>
            </a:r>
            <a:r>
              <a:rPr lang="it-IT" altLang="it-IT" i="1" dirty="0"/>
              <a:t> </a:t>
            </a:r>
            <a:r>
              <a:rPr lang="it-IT" altLang="it-IT" i="0" dirty="0"/>
              <a:t>to the </a:t>
            </a:r>
            <a:r>
              <a:rPr lang="it-IT" altLang="it-IT" i="1" dirty="0"/>
              <a:t>input features.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1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In standard CNN </a:t>
            </a:r>
            <a:r>
              <a:rPr lang="it-IT" altLang="it-IT" i="0" dirty="0" err="1"/>
              <a:t>architectures</a:t>
            </a:r>
            <a:r>
              <a:rPr lang="it-IT" altLang="it-IT" i="0" dirty="0"/>
              <a:t> the feature-</a:t>
            </a:r>
            <a:r>
              <a:rPr lang="it-IT" altLang="it-IT" i="0" dirty="0" err="1"/>
              <a:t>map</a:t>
            </a:r>
            <a:r>
              <a:rPr lang="it-IT" altLang="it-IT" i="0" dirty="0"/>
              <a:t> </a:t>
            </a:r>
            <a:r>
              <a:rPr lang="it-IT" altLang="it-IT" i="0" dirty="0" err="1"/>
              <a:t>grid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gradually</a:t>
            </a:r>
            <a:r>
              <a:rPr lang="it-IT" altLang="it-IT" i="0" dirty="0"/>
              <a:t> </a:t>
            </a:r>
            <a:r>
              <a:rPr lang="it-IT" altLang="it-IT" i="0" dirty="0" err="1"/>
              <a:t>downsampled</a:t>
            </a:r>
            <a:r>
              <a:rPr lang="it-IT" altLang="it-IT" i="0" dirty="0"/>
              <a:t> to </a:t>
            </a:r>
            <a:r>
              <a:rPr lang="it-IT" altLang="it-IT" i="0" dirty="0" err="1"/>
              <a:t>capture</a:t>
            </a:r>
            <a:r>
              <a:rPr lang="it-IT" altLang="it-IT" i="0" dirty="0"/>
              <a:t> </a:t>
            </a:r>
            <a:r>
              <a:rPr lang="it-IT" altLang="it-IT" i="0" dirty="0" err="1"/>
              <a:t>sufficiently</a:t>
            </a:r>
            <a:r>
              <a:rPr lang="it-IT" altLang="it-IT" i="0" dirty="0"/>
              <a:t> large </a:t>
            </a:r>
            <a:r>
              <a:rPr lang="it-IT" altLang="it-IT" i="1" dirty="0"/>
              <a:t>semantic </a:t>
            </a:r>
            <a:r>
              <a:rPr lang="it-IT" altLang="it-IT" i="1" dirty="0" err="1"/>
              <a:t>contextual</a:t>
            </a:r>
            <a:r>
              <a:rPr lang="it-IT" altLang="it-IT" i="1" dirty="0"/>
              <a:t> information </a:t>
            </a:r>
            <a:r>
              <a:rPr lang="it-IT" altLang="it-IT" i="0" dirty="0"/>
              <a:t>(</a:t>
            </a:r>
            <a:r>
              <a:rPr lang="it-IT" altLang="it-IT" i="0" dirty="0" err="1"/>
              <a:t>namely</a:t>
            </a:r>
            <a:r>
              <a:rPr lang="it-IT" altLang="it-IT" i="0" dirty="0"/>
              <a:t>, location and </a:t>
            </a:r>
            <a:r>
              <a:rPr lang="it-IT" altLang="it-IT" i="0" dirty="0" err="1"/>
              <a:t>relationship</a:t>
            </a:r>
            <a:r>
              <a:rPr lang="it-IT" altLang="it-IT" i="0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</a:t>
            </a:r>
            <a:r>
              <a:rPr lang="it-IT" altLang="it-IT" i="0" dirty="0" err="1"/>
              <a:t>tissues</a:t>
            </a:r>
            <a:r>
              <a:rPr lang="it-IT" altLang="it-IT" i="0" dirty="0"/>
              <a:t>)</a:t>
            </a:r>
            <a:r>
              <a:rPr lang="it-IT" altLang="it-IT" i="1" dirty="0"/>
              <a:t>, </a:t>
            </a:r>
            <a:r>
              <a:rPr lang="it-IT" altLang="it-IT" i="0" dirty="0" err="1"/>
              <a:t>modeled</a:t>
            </a:r>
            <a:r>
              <a:rPr lang="it-IT" altLang="it-IT" i="0" dirty="0"/>
              <a:t> by features on the </a:t>
            </a:r>
            <a:r>
              <a:rPr lang="it-IT" altLang="it-IT" i="0" dirty="0" err="1"/>
              <a:t>coarse</a:t>
            </a:r>
            <a:r>
              <a:rPr lang="it-IT" altLang="it-IT" i="0" dirty="0"/>
              <a:t> </a:t>
            </a:r>
            <a:r>
              <a:rPr lang="it-IT" altLang="it-IT" i="0" dirty="0" err="1"/>
              <a:t>spatial</a:t>
            </a:r>
            <a:r>
              <a:rPr lang="it-IT" altLang="it-IT" i="0" dirty="0"/>
              <a:t> </a:t>
            </a:r>
            <a:r>
              <a:rPr lang="it-IT" altLang="it-IT" i="0" dirty="0" err="1"/>
              <a:t>grid</a:t>
            </a:r>
            <a:r>
              <a:rPr lang="it-IT" altLang="it-IT" i="0" dirty="0"/>
              <a:t> </a:t>
            </a:r>
            <a:r>
              <a:rPr lang="it-IT" altLang="it-IT" i="0" dirty="0" err="1"/>
              <a:t>level</a:t>
            </a:r>
            <a:r>
              <a:rPr lang="it-IT" altLang="it-IT" i="0" dirty="0"/>
              <a:t>. </a:t>
            </a:r>
            <a:r>
              <a:rPr lang="it-IT" altLang="it-IT" i="0" dirty="0" err="1"/>
              <a:t>Despite</a:t>
            </a:r>
            <a:r>
              <a:rPr lang="it-IT" altLang="it-IT" i="0" dirty="0"/>
              <a:t> the </a:t>
            </a:r>
            <a:r>
              <a:rPr lang="it-IT" altLang="it-IT" i="0" dirty="0" err="1"/>
              <a:t>difficulty</a:t>
            </a:r>
            <a:r>
              <a:rPr lang="it-IT" altLang="it-IT" i="0" dirty="0"/>
              <a:t> of </a:t>
            </a:r>
            <a:r>
              <a:rPr lang="it-IT" altLang="it-IT" i="0" dirty="0" err="1"/>
              <a:t>reducing</a:t>
            </a:r>
            <a:r>
              <a:rPr lang="it-IT" altLang="it-IT" i="0" dirty="0"/>
              <a:t> false-positive </a:t>
            </a:r>
            <a:r>
              <a:rPr lang="it-IT" altLang="it-IT" i="0" dirty="0" err="1"/>
              <a:t>predictions</a:t>
            </a:r>
            <a:r>
              <a:rPr lang="it-IT" altLang="it-IT" i="0" dirty="0"/>
              <a:t> for small objects </a:t>
            </a:r>
            <a:r>
              <a:rPr lang="it-IT" altLang="it-IT" i="0" dirty="0" err="1"/>
              <a:t>that</a:t>
            </a:r>
            <a:r>
              <a:rPr lang="it-IT" altLang="it-IT" i="0" dirty="0"/>
              <a:t> show large </a:t>
            </a:r>
            <a:r>
              <a:rPr lang="it-IT" altLang="it-IT" i="0" dirty="0" err="1"/>
              <a:t>shape</a:t>
            </a:r>
            <a:r>
              <a:rPr lang="it-IT" altLang="it-IT" i="0" dirty="0"/>
              <a:t> </a:t>
            </a:r>
            <a:r>
              <a:rPr lang="it-IT" altLang="it-IT" i="0" dirty="0" err="1"/>
              <a:t>variability</a:t>
            </a:r>
            <a:r>
              <a:rPr lang="it-IT" altLang="it-IT" i="0" dirty="0"/>
              <a:t>, </a:t>
            </a:r>
            <a:r>
              <a:rPr lang="it-IT" altLang="it-IT" i="0" dirty="0" err="1"/>
              <a:t>AGs</a:t>
            </a:r>
            <a:r>
              <a:rPr lang="it-IT" altLang="it-IT" i="0" dirty="0"/>
              <a:t> </a:t>
            </a:r>
            <a:r>
              <a:rPr lang="it-IT" altLang="it-IT" i="0" dirty="0" err="1"/>
              <a:t>achived</a:t>
            </a:r>
            <a:r>
              <a:rPr lang="it-IT" altLang="it-IT" i="0" dirty="0"/>
              <a:t> good </a:t>
            </a:r>
            <a:r>
              <a:rPr lang="it-IT" altLang="it-IT" i="0" dirty="0" err="1"/>
              <a:t>results</a:t>
            </a:r>
            <a:r>
              <a:rPr lang="it-IT" altLang="it-IT" i="0" dirty="0"/>
              <a:t> </a:t>
            </a:r>
            <a:r>
              <a:rPr lang="it-IT" altLang="it-IT" i="0" dirty="0" err="1"/>
              <a:t>without</a:t>
            </a:r>
            <a:r>
              <a:rPr lang="it-IT" altLang="it-IT" i="0" dirty="0"/>
              <a:t> </a:t>
            </a:r>
            <a:r>
              <a:rPr lang="it-IT" altLang="it-IT" i="0" dirty="0" err="1"/>
              <a:t>relying</a:t>
            </a:r>
            <a:r>
              <a:rPr lang="it-IT" altLang="it-IT" i="0" dirty="0"/>
              <a:t> on </a:t>
            </a:r>
            <a:r>
              <a:rPr lang="it-IT" altLang="it-IT" i="0" dirty="0" err="1"/>
              <a:t>additional</a:t>
            </a:r>
            <a:r>
              <a:rPr lang="it-IT" altLang="it-IT" i="0" dirty="0"/>
              <a:t> </a:t>
            </a:r>
            <a:r>
              <a:rPr lang="it-IT" altLang="it-IT" i="0" dirty="0" err="1"/>
              <a:t>preciding</a:t>
            </a:r>
            <a:r>
              <a:rPr lang="it-IT" altLang="it-IT" i="0" dirty="0"/>
              <a:t> </a:t>
            </a:r>
            <a:r>
              <a:rPr lang="it-IT" altLang="it-IT" i="0" dirty="0" err="1"/>
              <a:t>object</a:t>
            </a:r>
            <a:r>
              <a:rPr lang="it-IT" altLang="it-IT" i="0" dirty="0"/>
              <a:t> </a:t>
            </a:r>
            <a:r>
              <a:rPr lang="it-IT" altLang="it-IT" i="0" dirty="0" err="1"/>
              <a:t>localisation</a:t>
            </a:r>
            <a:r>
              <a:rPr lang="it-IT" altLang="it-IT" i="0" dirty="0"/>
              <a:t> models to </a:t>
            </a:r>
            <a:r>
              <a:rPr lang="it-IT" altLang="it-IT" i="0" dirty="0" err="1"/>
              <a:t>simplify</a:t>
            </a:r>
            <a:r>
              <a:rPr lang="it-IT" altLang="it-IT" i="0" dirty="0"/>
              <a:t> the task </a:t>
            </a:r>
            <a:r>
              <a:rPr lang="it-IT" altLang="it-IT" i="0" dirty="0" err="1"/>
              <a:t>into</a:t>
            </a:r>
            <a:r>
              <a:rPr lang="it-IT" altLang="it-IT" i="0" dirty="0"/>
              <a:t> separate </a:t>
            </a:r>
            <a:r>
              <a:rPr lang="it-IT" altLang="it-IT" i="0" dirty="0" err="1"/>
              <a:t>localisation</a:t>
            </a:r>
            <a:r>
              <a:rPr lang="it-IT" altLang="it-IT" i="0" dirty="0"/>
              <a:t> and </a:t>
            </a:r>
            <a:r>
              <a:rPr lang="it-IT" altLang="it-IT" i="0" dirty="0" err="1"/>
              <a:t>subsequent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Once </a:t>
            </a:r>
            <a:r>
              <a:rPr lang="it-IT" altLang="it-IT" i="0" dirty="0" err="1"/>
              <a:t>activated</a:t>
            </a:r>
            <a:r>
              <a:rPr lang="it-IT" altLang="it-IT" i="0" dirty="0"/>
              <a:t> by the </a:t>
            </a:r>
            <a:r>
              <a:rPr lang="it-IT" altLang="it-IT" i="0" dirty="0" err="1"/>
              <a:t>sigmoid</a:t>
            </a:r>
            <a:r>
              <a:rPr lang="it-IT" altLang="it-IT" i="0" dirty="0"/>
              <a:t>, the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coeffcients</a:t>
            </a:r>
            <a:r>
              <a:rPr lang="it-IT" altLang="it-IT" i="1" dirty="0"/>
              <a:t> a \in </a:t>
            </a:r>
            <a:r>
              <a:rPr lang="it-IT" altLang="it-IT" i="0" dirty="0"/>
              <a:t>[0, 1] </a:t>
            </a:r>
            <a:r>
              <a:rPr lang="it-IT" altLang="it-IT" i="0" dirty="0" err="1"/>
              <a:t>progressively</a:t>
            </a:r>
            <a:r>
              <a:rPr lang="it-IT" altLang="it-IT" i="0" dirty="0"/>
              <a:t> </a:t>
            </a:r>
            <a:r>
              <a:rPr lang="it-IT" altLang="it-IT" i="0" dirty="0" err="1"/>
              <a:t>suppress</a:t>
            </a:r>
            <a:r>
              <a:rPr lang="it-IT" altLang="it-IT" i="0" dirty="0"/>
              <a:t> feature </a:t>
            </a:r>
            <a:r>
              <a:rPr lang="it-IT" altLang="it-IT" i="0" dirty="0" err="1"/>
              <a:t>responses</a:t>
            </a:r>
            <a:r>
              <a:rPr lang="it-IT" altLang="it-IT" i="0" dirty="0"/>
              <a:t> in </a:t>
            </a:r>
            <a:r>
              <a:rPr lang="it-IT" altLang="it-IT" i="0" dirty="0" err="1"/>
              <a:t>irrelevant</a:t>
            </a:r>
            <a:r>
              <a:rPr lang="it-IT" altLang="it-IT" i="0" dirty="0"/>
              <a:t> background </a:t>
            </a:r>
            <a:r>
              <a:rPr lang="it-IT" altLang="it-IT" i="0" dirty="0" err="1"/>
              <a:t>regions</a:t>
            </a:r>
            <a:r>
              <a:rPr lang="it-IT" altLang="it-IT" i="0" dirty="0"/>
              <a:t>, </a:t>
            </a:r>
            <a:r>
              <a:rPr lang="it-IT" altLang="it-IT" i="0" dirty="0" err="1"/>
              <a:t>preserving</a:t>
            </a:r>
            <a:r>
              <a:rPr lang="it-IT" altLang="it-IT" i="0" dirty="0"/>
              <a:t> </a:t>
            </a:r>
            <a:r>
              <a:rPr lang="it-IT" altLang="it-IT" i="0" dirty="0" err="1"/>
              <a:t>only</a:t>
            </a:r>
            <a:r>
              <a:rPr lang="it-IT" altLang="it-IT" i="0" dirty="0"/>
              <a:t> the </a:t>
            </a:r>
            <a:r>
              <a:rPr lang="it-IT" altLang="it-IT" i="0" dirty="0" err="1"/>
              <a:t>activations</a:t>
            </a:r>
            <a:r>
              <a:rPr lang="it-IT" altLang="it-IT" i="0" dirty="0"/>
              <a:t> </a:t>
            </a:r>
            <a:r>
              <a:rPr lang="it-IT" altLang="it-IT" i="0" dirty="0" err="1"/>
              <a:t>relevant</a:t>
            </a:r>
            <a:r>
              <a:rPr lang="it-IT" altLang="it-IT" i="0" dirty="0"/>
              <a:t> to the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task.  </a:t>
            </a:r>
          </a:p>
        </p:txBody>
      </p:sp>
    </p:spTree>
    <p:extLst>
      <p:ext uri="{BB962C8B-B14F-4D97-AF65-F5344CB8AC3E}">
        <p14:creationId xmlns:p14="http://schemas.microsoft.com/office/powerpoint/2010/main" val="327923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31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79426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</a:t>
            </a:r>
            <a:r>
              <a:rPr lang="it-IT" altLang="it-IT" dirty="0" err="1"/>
              <a:t>usage</a:t>
            </a:r>
            <a:r>
              <a:rPr lang="it-IT" altLang="it-IT" dirty="0"/>
              <a:t> of </a:t>
            </a:r>
            <a:r>
              <a:rPr lang="it-IT" altLang="it-IT" dirty="0" err="1"/>
              <a:t>each</a:t>
            </a:r>
            <a:r>
              <a:rPr lang="it-IT" altLang="it-IT" dirty="0"/>
              <a:t> framework (in </a:t>
            </a:r>
            <a:r>
              <a:rPr lang="it-IT" altLang="it-IT" dirty="0" err="1"/>
              <a:t>particular</a:t>
            </a:r>
            <a:r>
              <a:rPr lang="it-IT" altLang="it-IT" dirty="0"/>
              <a:t> MONAI)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HW </a:t>
            </a:r>
            <a:r>
              <a:rPr lang="it-IT" altLang="it-IT" dirty="0" err="1"/>
              <a:t>used</a:t>
            </a:r>
            <a:r>
              <a:rPr lang="it-IT" altLang="it-IT" dirty="0"/>
              <a:t> for the </a:t>
            </a:r>
            <a:r>
              <a:rPr lang="it-IT" altLang="it-IT" dirty="0" err="1"/>
              <a:t>experiment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84122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00736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83669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15946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4058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84444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involves</a:t>
            </a:r>
            <a:r>
              <a:rPr lang="it-IT" altLang="it-IT" dirty="0"/>
              <a:t> </a:t>
            </a:r>
            <a:r>
              <a:rPr lang="it-IT" altLang="it-IT" dirty="0" err="1"/>
              <a:t>locating</a:t>
            </a:r>
            <a:r>
              <a:rPr lang="it-IT" altLang="it-IT" dirty="0"/>
              <a:t> objects or </a:t>
            </a:r>
            <a:r>
              <a:rPr lang="it-IT" altLang="it-IT" dirty="0" err="1"/>
              <a:t>regions</a:t>
            </a:r>
            <a:r>
              <a:rPr lang="it-IT" altLang="it-IT" dirty="0"/>
              <a:t> of </a:t>
            </a:r>
            <a:r>
              <a:rPr lang="it-IT" altLang="it-IT" dirty="0" err="1"/>
              <a:t>interest</a:t>
            </a:r>
            <a:r>
              <a:rPr lang="it-IT" altLang="it-IT" dirty="0"/>
              <a:t> </a:t>
            </a:r>
            <a:r>
              <a:rPr lang="it-IT" altLang="it-IT" dirty="0" err="1"/>
              <a:t>precisely</a:t>
            </a:r>
            <a:r>
              <a:rPr lang="it-IT" altLang="it-IT" dirty="0"/>
              <a:t> in an image by </a:t>
            </a:r>
            <a:r>
              <a:rPr lang="it-IT" altLang="it-IT" dirty="0" err="1"/>
              <a:t>assigning</a:t>
            </a:r>
            <a:r>
              <a:rPr lang="it-IT" altLang="it-IT" dirty="0"/>
              <a:t> a label to </a:t>
            </a:r>
            <a:r>
              <a:rPr lang="it-IT" altLang="it-IT" dirty="0" err="1"/>
              <a:t>every</a:t>
            </a:r>
            <a:r>
              <a:rPr lang="it-IT" altLang="it-IT" dirty="0"/>
              <a:t> pixels in an image. With high </a:t>
            </a:r>
            <a:r>
              <a:rPr lang="it-IT" altLang="it-IT" dirty="0" err="1"/>
              <a:t>probability</a:t>
            </a:r>
            <a:r>
              <a:rPr lang="it-IT" altLang="it-IT" dirty="0"/>
              <a:t>, pixels with the </a:t>
            </a:r>
            <a:r>
              <a:rPr lang="it-IT" altLang="it-IT" dirty="0" err="1"/>
              <a:t>same</a:t>
            </a:r>
            <a:r>
              <a:rPr lang="it-IT" altLang="it-IT" dirty="0"/>
              <a:t> label share </a:t>
            </a:r>
            <a:r>
              <a:rPr lang="it-IT" altLang="it-IT" dirty="0" err="1"/>
              <a:t>similar</a:t>
            </a:r>
            <a:r>
              <a:rPr lang="it-IT" altLang="it-IT" dirty="0"/>
              <a:t> </a:t>
            </a:r>
            <a:r>
              <a:rPr lang="it-IT" altLang="it-IT" dirty="0" err="1"/>
              <a:t>characteristics</a:t>
            </a:r>
            <a:r>
              <a:rPr lang="it-IT" altLang="it-IT" dirty="0"/>
              <a:t>,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color or texture, or whatever feature </a:t>
            </a:r>
            <a:r>
              <a:rPr lang="it-IT" altLang="it-IT" dirty="0" err="1"/>
              <a:t>that</a:t>
            </a:r>
            <a:r>
              <a:rPr lang="it-IT" altLang="it-IT" dirty="0"/>
              <a:t> can be </a:t>
            </a:r>
            <a:r>
              <a:rPr lang="it-IT" altLang="it-IT" dirty="0" err="1"/>
              <a:t>used</a:t>
            </a:r>
            <a:r>
              <a:rPr lang="it-IT" altLang="it-IT" dirty="0"/>
              <a:t> for tell </a:t>
            </a:r>
            <a:r>
              <a:rPr lang="it-IT" altLang="it-IT" dirty="0" err="1"/>
              <a:t>apart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pixels.</a:t>
            </a:r>
          </a:p>
          <a:p>
            <a:pPr eaLnBrk="1" hangingPunct="1"/>
            <a:r>
              <a:rPr lang="it-IT" altLang="it-IT" dirty="0" err="1"/>
              <a:t>It</a:t>
            </a:r>
            <a:r>
              <a:rPr lang="it-IT" altLang="it-IT" dirty="0"/>
              <a:t> can be </a:t>
            </a:r>
            <a:r>
              <a:rPr lang="it-IT" altLang="it-IT" dirty="0" err="1"/>
              <a:t>easily</a:t>
            </a:r>
            <a:r>
              <a:rPr lang="it-IT" altLang="it-IT" dirty="0"/>
              <a:t> </a:t>
            </a:r>
            <a:r>
              <a:rPr lang="it-IT" altLang="it-IT" dirty="0" err="1"/>
              <a:t>guessed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capabilities </a:t>
            </a:r>
            <a:r>
              <a:rPr lang="it-IT" altLang="it-IT" dirty="0" err="1"/>
              <a:t>could</a:t>
            </a:r>
            <a:r>
              <a:rPr lang="it-IT" altLang="it-IT" dirty="0"/>
              <a:t> be </a:t>
            </a:r>
            <a:r>
              <a:rPr lang="it-IT" altLang="it-IT" dirty="0" err="1"/>
              <a:t>effectively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in </a:t>
            </a:r>
            <a:r>
              <a:rPr lang="it-IT" altLang="it-IT" dirty="0" err="1"/>
              <a:t>medical</a:t>
            </a:r>
            <a:r>
              <a:rPr lang="it-IT" altLang="it-IT" dirty="0"/>
              <a:t> imaging for </a:t>
            </a:r>
            <a:r>
              <a:rPr lang="it-IT" altLang="it-IT" dirty="0" err="1"/>
              <a:t>performing</a:t>
            </a:r>
            <a:r>
              <a:rPr lang="it-IT" altLang="it-IT" dirty="0"/>
              <a:t> task like </a:t>
            </a:r>
            <a:r>
              <a:rPr lang="it-IT" altLang="it-IT" dirty="0" err="1"/>
              <a:t>automatic</a:t>
            </a:r>
            <a:r>
              <a:rPr lang="it-IT" altLang="it-IT" dirty="0"/>
              <a:t> and </a:t>
            </a:r>
            <a:r>
              <a:rPr lang="it-IT" altLang="it-IT" dirty="0" err="1"/>
              <a:t>rapid</a:t>
            </a:r>
            <a:r>
              <a:rPr lang="it-IT" altLang="it-IT" dirty="0"/>
              <a:t> </a:t>
            </a:r>
            <a:r>
              <a:rPr lang="it-IT" altLang="it-IT" dirty="0" err="1"/>
              <a:t>detection</a:t>
            </a:r>
            <a:r>
              <a:rPr lang="it-IT" altLang="it-IT" dirty="0"/>
              <a:t> of </a:t>
            </a:r>
            <a:r>
              <a:rPr lang="it-IT" altLang="it-IT" dirty="0" err="1"/>
              <a:t>tumors</a:t>
            </a:r>
            <a:r>
              <a:rPr lang="it-IT" altLang="it-IT" dirty="0"/>
              <a:t> in </a:t>
            </a:r>
            <a:r>
              <a:rPr lang="it-IT" altLang="it-IT" dirty="0" err="1"/>
              <a:t>early</a:t>
            </a:r>
            <a:r>
              <a:rPr lang="it-IT" altLang="it-IT" dirty="0"/>
              <a:t> </a:t>
            </a:r>
            <a:r>
              <a:rPr lang="it-IT" altLang="it-IT" dirty="0" err="1"/>
              <a:t>diagnosis</a:t>
            </a:r>
            <a:r>
              <a:rPr lang="it-IT" altLang="it-IT" dirty="0"/>
              <a:t>.</a:t>
            </a:r>
          </a:p>
          <a:p>
            <a:pPr eaLnBrk="1" hangingPunct="1"/>
            <a:r>
              <a:rPr lang="it-IT" altLang="it-IT" dirty="0"/>
              <a:t>Of </a:t>
            </a:r>
            <a:r>
              <a:rPr lang="it-IT" altLang="it-IT" dirty="0" err="1"/>
              <a:t>course</a:t>
            </a:r>
            <a:r>
              <a:rPr lang="it-IT" altLang="it-IT" dirty="0"/>
              <a:t>, Computer Vision </a:t>
            </a:r>
            <a:r>
              <a:rPr lang="it-IT" altLang="it-IT" dirty="0" err="1"/>
              <a:t>cannot</a:t>
            </a:r>
            <a:r>
              <a:rPr lang="it-IT" altLang="it-IT" dirty="0"/>
              <a:t> by </a:t>
            </a:r>
            <a:r>
              <a:rPr lang="it-IT" altLang="it-IT" dirty="0" err="1"/>
              <a:t>itself</a:t>
            </a:r>
            <a:r>
              <a:rPr lang="it-IT" altLang="it-IT" dirty="0"/>
              <a:t> be </a:t>
            </a:r>
            <a:r>
              <a:rPr lang="it-IT" altLang="it-IT" dirty="0" err="1"/>
              <a:t>trusted</a:t>
            </a:r>
            <a:r>
              <a:rPr lang="it-IT" altLang="it-IT" dirty="0"/>
              <a:t> to </a:t>
            </a:r>
            <a:r>
              <a:rPr lang="it-IT" altLang="it-IT" dirty="0" err="1"/>
              <a:t>provide</a:t>
            </a:r>
            <a:r>
              <a:rPr lang="it-IT" altLang="it-IT" dirty="0"/>
              <a:t> </a:t>
            </a:r>
            <a:r>
              <a:rPr lang="it-IT" altLang="it-IT" dirty="0" err="1"/>
              <a:t>diagnoses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certainly</a:t>
            </a:r>
            <a:r>
              <a:rPr lang="it-IT" altLang="it-IT" dirty="0"/>
              <a:t> an </a:t>
            </a:r>
            <a:r>
              <a:rPr lang="it-IT" altLang="it-IT" dirty="0" err="1"/>
              <a:t>invaluable</a:t>
            </a:r>
            <a:r>
              <a:rPr lang="it-IT" altLang="it-IT" dirty="0"/>
              <a:t> part of </a:t>
            </a:r>
            <a:r>
              <a:rPr lang="it-IT" altLang="it-IT" dirty="0" err="1"/>
              <a:t>modern</a:t>
            </a:r>
            <a:r>
              <a:rPr lang="it-IT" altLang="it-IT" dirty="0"/>
              <a:t> </a:t>
            </a:r>
            <a:r>
              <a:rPr lang="it-IT" altLang="it-IT" dirty="0" err="1"/>
              <a:t>medical</a:t>
            </a:r>
            <a:r>
              <a:rPr lang="it-IT" altLang="it-IT" dirty="0"/>
              <a:t> </a:t>
            </a:r>
            <a:r>
              <a:rPr lang="it-IT" altLang="it-IT" dirty="0" err="1"/>
              <a:t>diagnostic</a:t>
            </a:r>
            <a:r>
              <a:rPr lang="it-IT" altLang="it-IT" dirty="0"/>
              <a:t> techniques, </a:t>
            </a:r>
            <a:r>
              <a:rPr lang="it-IT" altLang="it-IT" dirty="0" err="1"/>
              <a:t>reinforcing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phsicians</a:t>
            </a:r>
            <a:r>
              <a:rPr lang="it-IT" altLang="it-IT" dirty="0"/>
              <a:t> </a:t>
            </a:r>
            <a:r>
              <a:rPr lang="it-IT" altLang="it-IT" dirty="0" err="1"/>
              <a:t>already</a:t>
            </a:r>
            <a:r>
              <a:rPr lang="it-IT" altLang="it-IT" dirty="0"/>
              <a:t> </a:t>
            </a:r>
            <a:r>
              <a:rPr lang="it-IT" altLang="it-IT" dirty="0" err="1"/>
              <a:t>think</a:t>
            </a:r>
            <a:r>
              <a:rPr lang="it-IT" altLang="it-IT" dirty="0"/>
              <a:t> or </a:t>
            </a:r>
            <a:r>
              <a:rPr lang="it-IT" altLang="it-IT" dirty="0" err="1"/>
              <a:t>providing</a:t>
            </a:r>
            <a:r>
              <a:rPr lang="it-IT" altLang="it-IT" dirty="0"/>
              <a:t> information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they</a:t>
            </a:r>
            <a:r>
              <a:rPr lang="it-IT" altLang="it-IT" dirty="0"/>
              <a:t> </a:t>
            </a:r>
            <a:r>
              <a:rPr lang="it-IT" altLang="it-IT" dirty="0" err="1"/>
              <a:t>would</a:t>
            </a:r>
            <a:r>
              <a:rPr lang="it-IT" altLang="it-IT" dirty="0"/>
              <a:t> not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seen</a:t>
            </a:r>
            <a:r>
              <a:rPr lang="it-IT" altLang="it-IT" dirty="0"/>
              <a:t>.</a:t>
            </a:r>
          </a:p>
          <a:p>
            <a:pPr eaLnBrk="1" hangingPunct="1"/>
            <a:r>
              <a:rPr lang="it-IT" altLang="it-IT" dirty="0"/>
              <a:t>And </a:t>
            </a:r>
            <a:r>
              <a:rPr lang="it-IT" altLang="it-IT" dirty="0" err="1"/>
              <a:t>let’s</a:t>
            </a:r>
            <a:r>
              <a:rPr lang="it-IT" altLang="it-IT" dirty="0"/>
              <a:t> </a:t>
            </a:r>
            <a:r>
              <a:rPr lang="it-IT" altLang="it-IT" dirty="0" err="1"/>
              <a:t>consider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if </a:t>
            </a:r>
            <a:r>
              <a:rPr lang="en-GB" altLang="it-IT" dirty="0"/>
              <a:t>a</a:t>
            </a:r>
            <a:r>
              <a:rPr lang="en-GB" dirty="0"/>
              <a:t>n MRI scan can take 15 to 90 minutes, the time taken to generate scan results depends on the situation: time of day, the day of the week and the level of medical emergency for that scan and the radiology availability are all factors that must be considered: a neural network that assesses MRI scans could reduce the burden on these specialists, increasing the overall productivity.</a:t>
            </a:r>
            <a:endParaRPr lang="it-IT" altLang="it-IT" dirty="0"/>
          </a:p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80481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53539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97425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90745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Anticipate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the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 err="1"/>
              <a:t>Before</a:t>
            </a:r>
            <a:r>
              <a:rPr lang="it-IT" dirty="0"/>
              <a:t> dive deep in </a:t>
            </a:r>
            <a:r>
              <a:rPr lang="it-IT" dirty="0" err="1"/>
              <a:t>my</a:t>
            </a:r>
            <a:r>
              <a:rPr lang="it-IT" dirty="0"/>
              <a:t> work,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review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</a:t>
            </a:r>
            <a:r>
              <a:rPr lang="it-IT" dirty="0" err="1"/>
              <a:t>such</a:t>
            </a:r>
            <a:r>
              <a:rPr lang="it-IT" dirty="0"/>
              <a:t> super human capabilities in Computer Vision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5269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48617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concept of </a:t>
            </a:r>
            <a:r>
              <a:rPr lang="it-IT" altLang="it-IT" dirty="0" err="1"/>
              <a:t>Neural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transformation</a:t>
            </a:r>
            <a:r>
              <a:rPr lang="it-IT" altLang="it-IT" dirty="0"/>
              <a:t> from «input» to «</a:t>
            </a:r>
            <a:r>
              <a:rPr lang="it-IT" altLang="it-IT" dirty="0" err="1"/>
              <a:t>desired</a:t>
            </a:r>
            <a:r>
              <a:rPr lang="it-IT" altLang="it-IT" dirty="0"/>
              <a:t> output», </a:t>
            </a:r>
            <a:r>
              <a:rPr lang="it-IT" altLang="it-IT" i="1" dirty="0" err="1"/>
              <a:t>here</a:t>
            </a:r>
            <a:r>
              <a:rPr lang="it-IT" altLang="it-IT" i="1" dirty="0"/>
              <a:t>: </a:t>
            </a:r>
            <a:r>
              <a:rPr lang="it-IT" altLang="it-IT" i="0" dirty="0"/>
              <a:t>the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mask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two</a:t>
            </a:r>
            <a:r>
              <a:rPr lang="it-IT" altLang="it-IT" i="0" dirty="0"/>
              <a:t> points of </a:t>
            </a:r>
            <a:r>
              <a:rPr lang="it-IT" altLang="it-IT" i="0" dirty="0" err="1"/>
              <a:t>view</a:t>
            </a:r>
            <a:r>
              <a:rPr lang="it-IT" altLang="it-IT" i="0" dirty="0"/>
              <a:t> of the </a:t>
            </a:r>
            <a:r>
              <a:rPr lang="it-IT" altLang="it-IT" i="0" dirty="0" err="1"/>
              <a:t>same</a:t>
            </a:r>
            <a:r>
              <a:rPr lang="it-IT" altLang="it-IT" i="0" dirty="0"/>
              <a:t> task: from a </a:t>
            </a:r>
            <a:r>
              <a:rPr lang="it-IT" altLang="it-IT" i="1" dirty="0" err="1"/>
              <a:t>grid</a:t>
            </a:r>
            <a:r>
              <a:rPr lang="it-IT" altLang="it-IT" i="1" dirty="0"/>
              <a:t> of points</a:t>
            </a:r>
            <a:r>
              <a:rPr lang="it-IT" altLang="it-IT" i="0" dirty="0"/>
              <a:t> to a </a:t>
            </a:r>
            <a:r>
              <a:rPr lang="it-IT" altLang="it-IT" i="1" dirty="0" err="1"/>
              <a:t>sequence</a:t>
            </a:r>
            <a:r>
              <a:rPr lang="it-IT" altLang="it-IT" i="1" dirty="0"/>
              <a:t> </a:t>
            </a:r>
            <a:r>
              <a:rPr lang="it-IT" altLang="it-IT" i="0" dirty="0"/>
              <a:t>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cornerstones</a:t>
            </a:r>
            <a:r>
              <a:rPr lang="it-IT" altLang="it-IT" i="0" dirty="0"/>
              <a:t> of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two</a:t>
            </a:r>
            <a:r>
              <a:rPr lang="it-IT" altLang="it-IT" i="0" dirty="0"/>
              <a:t> models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When</a:t>
            </a:r>
            <a:r>
              <a:rPr lang="it-IT" altLang="it-IT" i="0" dirty="0"/>
              <a:t> </a:t>
            </a:r>
            <a:r>
              <a:rPr lang="it-IT" altLang="it-IT" i="0" dirty="0" err="1"/>
              <a:t>talking</a:t>
            </a:r>
            <a:r>
              <a:rPr lang="it-IT" altLang="it-IT" i="0" dirty="0"/>
              <a:t> </a:t>
            </a:r>
            <a:r>
              <a:rPr lang="it-IT" altLang="it-IT" i="0" dirty="0" err="1"/>
              <a:t>about</a:t>
            </a:r>
            <a:r>
              <a:rPr lang="it-IT" altLang="it-IT" i="0" dirty="0"/>
              <a:t> Semantic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often</a:t>
            </a:r>
            <a:r>
              <a:rPr lang="it-IT" altLang="it-IT" i="0" dirty="0"/>
              <a:t> </a:t>
            </a:r>
            <a:r>
              <a:rPr lang="it-IT" altLang="it-IT" i="0" dirty="0" err="1"/>
              <a:t>refer</a:t>
            </a:r>
            <a:r>
              <a:rPr lang="it-IT" altLang="it-IT" i="0" dirty="0"/>
              <a:t> to </a:t>
            </a:r>
            <a:r>
              <a:rPr lang="it-IT" altLang="it-IT" i="0" dirty="0" err="1"/>
              <a:t>Fully</a:t>
            </a:r>
            <a:r>
              <a:rPr lang="it-IT" altLang="it-IT" i="0" dirty="0"/>
              <a:t> </a:t>
            </a:r>
            <a:r>
              <a:rPr lang="it-IT" altLang="it-IT" i="0" dirty="0" err="1"/>
              <a:t>Convolutional</a:t>
            </a:r>
            <a:r>
              <a:rPr lang="it-IT" altLang="it-IT" i="0" dirty="0"/>
              <a:t> </a:t>
            </a:r>
            <a:r>
              <a:rPr lang="it-IT" altLang="it-IT" i="0" dirty="0" err="1"/>
              <a:t>Neural</a:t>
            </a:r>
            <a:r>
              <a:rPr lang="it-IT" altLang="it-IT" i="0" dirty="0"/>
              <a:t> Network: network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</a:t>
            </a:r>
            <a:r>
              <a:rPr lang="it-IT" altLang="it-IT" i="0" dirty="0" err="1"/>
              <a:t>mainly</a:t>
            </a:r>
            <a:r>
              <a:rPr lang="it-IT" altLang="it-IT" i="0" dirty="0"/>
              <a:t> by </a:t>
            </a:r>
            <a:r>
              <a:rPr lang="it-IT" altLang="it-IT" i="0" dirty="0" err="1"/>
              <a:t>Convolutional</a:t>
            </a:r>
            <a:r>
              <a:rPr lang="it-IT" altLang="it-IT" i="0" dirty="0"/>
              <a:t> Layer </a:t>
            </a:r>
            <a:r>
              <a:rPr lang="it-IT" altLang="it-IT" i="0" dirty="0" err="1"/>
              <a:t>used</a:t>
            </a:r>
            <a:r>
              <a:rPr lang="it-IT" altLang="it-IT" i="0" dirty="0"/>
              <a:t> to </a:t>
            </a:r>
            <a:r>
              <a:rPr lang="it-IT" altLang="it-IT" i="0" dirty="0" err="1"/>
              <a:t>extract</a:t>
            </a:r>
            <a:r>
              <a:rPr lang="it-IT" altLang="it-IT" i="0" dirty="0"/>
              <a:t> semantic and </a:t>
            </a:r>
            <a:r>
              <a:rPr lang="it-IT" altLang="it-IT" i="0" dirty="0" err="1"/>
              <a:t>geometric</a:t>
            </a:r>
            <a:r>
              <a:rPr lang="it-IT" altLang="it-IT" i="0" dirty="0"/>
              <a:t> information from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input and combine </a:t>
            </a:r>
            <a:r>
              <a:rPr lang="it-IT" altLang="it-IT" i="0" dirty="0" err="1"/>
              <a:t>them</a:t>
            </a:r>
            <a:r>
              <a:rPr lang="it-IT" altLang="it-IT" i="0" dirty="0"/>
              <a:t> in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</a:t>
            </a:r>
            <a:r>
              <a:rPr lang="it-IT" altLang="it-IT" i="0" dirty="0" err="1"/>
              <a:t>predicted</a:t>
            </a:r>
            <a:r>
              <a:rPr lang="it-IT" altLang="it-IT" i="0" dirty="0"/>
              <a:t> output, </a:t>
            </a:r>
            <a:r>
              <a:rPr lang="it-IT" altLang="it-IT" i="0" dirty="0" err="1"/>
              <a:t>resulting</a:t>
            </a:r>
            <a:r>
              <a:rPr lang="it-IT" altLang="it-IT" i="0" dirty="0"/>
              <a:t> (</a:t>
            </a:r>
            <a:r>
              <a:rPr lang="it-IT" altLang="it-IT" i="0" dirty="0" err="1"/>
              <a:t>hopefully</a:t>
            </a:r>
            <a:r>
              <a:rPr lang="it-IT" altLang="it-IT" i="0" dirty="0"/>
              <a:t>) in the </a:t>
            </a:r>
            <a:r>
              <a:rPr lang="it-IT" altLang="it-IT" i="0" dirty="0" err="1"/>
              <a:t>desired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of the objects in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image.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…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what’s</a:t>
            </a:r>
            <a:r>
              <a:rPr lang="it-IT" altLang="it-IT" i="0" dirty="0"/>
              <a:t> </a:t>
            </a:r>
            <a:r>
              <a:rPr lang="it-IT" altLang="it-IT" i="0" dirty="0" err="1"/>
              <a:t>exactly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 err="1"/>
              <a:t>operation</a:t>
            </a:r>
            <a:r>
              <a:rPr lang="it-IT" altLang="it-IT" i="0" dirty="0"/>
              <a:t>? And </a:t>
            </a:r>
            <a:r>
              <a:rPr lang="it-IT" altLang="it-IT" i="1" dirty="0" err="1"/>
              <a:t>how</a:t>
            </a:r>
            <a:r>
              <a:rPr lang="it-IT" altLang="it-IT" i="1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performed</a:t>
            </a:r>
            <a:r>
              <a:rPr lang="it-IT" altLang="it-IT" i="0" dirty="0"/>
              <a:t>?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936268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,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does</a:t>
            </a:r>
            <a:r>
              <a:rPr lang="it-IT" altLang="it-IT" dirty="0"/>
              <a:t>,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for image processing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</a:t>
            </a:r>
            <a:r>
              <a:rPr lang="it-IT" altLang="it-IT" dirty="0" err="1"/>
              <a:t>mathematical</a:t>
            </a:r>
            <a:r>
              <a:rPr lang="it-IT" altLang="it-IT" dirty="0"/>
              <a:t> </a:t>
            </a:r>
            <a:r>
              <a:rPr lang="it-IT" altLang="it-IT" dirty="0" err="1"/>
              <a:t>operation</a:t>
            </a:r>
            <a:r>
              <a:rPr lang="it-IT" altLang="it-IT" dirty="0"/>
              <a:t> </a:t>
            </a:r>
            <a:r>
              <a:rPr lang="it-IT" altLang="it-IT" dirty="0" err="1"/>
              <a:t>which</a:t>
            </a:r>
            <a:r>
              <a:rPr lang="it-IT" altLang="it-IT" dirty="0"/>
              <a:t> </a:t>
            </a:r>
            <a:r>
              <a:rPr lang="it-IT" altLang="it-IT" dirty="0" err="1"/>
              <a:t>describes</a:t>
            </a:r>
            <a:r>
              <a:rPr lang="it-IT" altLang="it-IT" dirty="0"/>
              <a:t> a rule of </a:t>
            </a:r>
            <a:r>
              <a:rPr lang="it-IT" altLang="it-IT" dirty="0" err="1"/>
              <a:t>how</a:t>
            </a:r>
            <a:r>
              <a:rPr lang="it-IT" altLang="it-IT" dirty="0"/>
              <a:t> to combine </a:t>
            </a:r>
            <a:r>
              <a:rPr lang="it-IT" altLang="it-IT" dirty="0" err="1"/>
              <a:t>two</a:t>
            </a:r>
            <a:r>
              <a:rPr lang="it-IT" altLang="it-IT" dirty="0"/>
              <a:t> </a:t>
            </a:r>
            <a:r>
              <a:rPr lang="it-IT" altLang="it-IT" dirty="0" err="1"/>
              <a:t>pieces</a:t>
            </a:r>
            <a:r>
              <a:rPr lang="it-IT" altLang="it-IT" dirty="0"/>
              <a:t> of information to form a </a:t>
            </a:r>
            <a:r>
              <a:rPr lang="it-IT" altLang="it-IT" dirty="0" err="1"/>
              <a:t>third</a:t>
            </a:r>
            <a:r>
              <a:rPr lang="it-IT" altLang="it-IT" dirty="0"/>
              <a:t> (new) one. The </a:t>
            </a:r>
            <a:r>
              <a:rPr lang="it-IT" altLang="it-IT" dirty="0" err="1"/>
              <a:t>original</a:t>
            </a:r>
            <a:r>
              <a:rPr lang="it-IT" altLang="it-IT" dirty="0"/>
              <a:t> image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transformed</a:t>
            </a:r>
            <a:r>
              <a:rPr lang="it-IT" altLang="it-IT" dirty="0"/>
              <a:t> </a:t>
            </a:r>
            <a:r>
              <a:rPr lang="it-IT" altLang="it-IT" dirty="0" err="1"/>
              <a:t>along</a:t>
            </a:r>
            <a:r>
              <a:rPr lang="it-IT" altLang="it-IT" dirty="0"/>
              <a:t> the FCNN by </a:t>
            </a:r>
            <a:r>
              <a:rPr lang="it-IT" altLang="it-IT" dirty="0" err="1"/>
              <a:t>means</a:t>
            </a:r>
            <a:r>
              <a:rPr lang="it-IT" altLang="it-IT" dirty="0"/>
              <a:t> of </a:t>
            </a:r>
            <a:r>
              <a:rPr lang="it-IT" altLang="it-IT" dirty="0" err="1"/>
              <a:t>stacked</a:t>
            </a:r>
            <a:r>
              <a:rPr lang="it-IT" altLang="it-IT" dirty="0"/>
              <a:t> filters (kernels): </a:t>
            </a:r>
            <a:r>
              <a:rPr lang="it-IT" altLang="it-IT" dirty="0" err="1"/>
              <a:t>these</a:t>
            </a:r>
            <a:r>
              <a:rPr lang="it-IT" altLang="it-IT" dirty="0"/>
              <a:t> are </a:t>
            </a:r>
            <a:r>
              <a:rPr lang="it-IT" altLang="it-IT" dirty="0" err="1"/>
              <a:t>combined</a:t>
            </a:r>
            <a:r>
              <a:rPr lang="it-IT" altLang="it-IT" dirty="0"/>
              <a:t> (</a:t>
            </a:r>
            <a:r>
              <a:rPr lang="it-IT" altLang="it-IT" dirty="0" err="1"/>
              <a:t>slided</a:t>
            </a:r>
            <a:r>
              <a:rPr lang="it-IT" altLang="it-IT" dirty="0"/>
              <a:t> from </a:t>
            </a:r>
            <a:r>
              <a:rPr lang="it-IT" altLang="it-IT" dirty="0" err="1"/>
              <a:t>left</a:t>
            </a:r>
            <a:r>
              <a:rPr lang="it-IT" altLang="it-IT" dirty="0"/>
              <a:t> to </a:t>
            </a:r>
            <a:r>
              <a:rPr lang="it-IT" altLang="it-IT" dirty="0" err="1"/>
              <a:t>right</a:t>
            </a:r>
            <a:r>
              <a:rPr lang="it-IT" altLang="it-IT" dirty="0"/>
              <a:t> and top to bottom) with image to form a </a:t>
            </a:r>
            <a:r>
              <a:rPr lang="it-IT" altLang="it-IT" dirty="0" err="1"/>
              <a:t>sequence</a:t>
            </a:r>
            <a:r>
              <a:rPr lang="it-IT" altLang="it-IT" dirty="0"/>
              <a:t> of new images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call </a:t>
            </a:r>
            <a:r>
              <a:rPr lang="it-IT" altLang="it-IT" i="1" dirty="0"/>
              <a:t>feature </a:t>
            </a:r>
            <a:r>
              <a:rPr lang="it-IT" altLang="it-IT" i="1" dirty="0" err="1"/>
              <a:t>maps</a:t>
            </a:r>
            <a:r>
              <a:rPr lang="it-IT" altLang="it-IT" dirty="0"/>
              <a:t>. </a:t>
            </a:r>
            <a:r>
              <a:rPr lang="it-IT" altLang="it-IT" dirty="0" err="1"/>
              <a:t>These</a:t>
            </a:r>
            <a:r>
              <a:rPr lang="it-IT" altLang="it-IT" dirty="0"/>
              <a:t> </a:t>
            </a:r>
            <a:r>
              <a:rPr lang="it-IT" altLang="it-IT" dirty="0" err="1"/>
              <a:t>maps</a:t>
            </a:r>
            <a:r>
              <a:rPr lang="it-IT" altLang="it-IT" dirty="0"/>
              <a:t> </a:t>
            </a:r>
            <a:r>
              <a:rPr lang="it-IT" altLang="it-IT" dirty="0" err="1"/>
              <a:t>soon</a:t>
            </a:r>
            <a:r>
              <a:rPr lang="it-IT" altLang="it-IT" dirty="0"/>
              <a:t> </a:t>
            </a:r>
            <a:r>
              <a:rPr lang="it-IT" altLang="it-IT" dirty="0" err="1"/>
              <a:t>drift</a:t>
            </a:r>
            <a:r>
              <a:rPr lang="it-IT" altLang="it-IT" dirty="0"/>
              <a:t> from the </a:t>
            </a:r>
            <a:r>
              <a:rPr lang="it-IT" altLang="it-IT" dirty="0" err="1"/>
              <a:t>original</a:t>
            </a:r>
            <a:r>
              <a:rPr lang="it-IT" altLang="it-IT" dirty="0"/>
              <a:t> </a:t>
            </a:r>
            <a:r>
              <a:rPr lang="it-IT" altLang="it-IT" dirty="0" err="1"/>
              <a:t>rapresentation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the </a:t>
            </a:r>
            <a:r>
              <a:rPr lang="it-IT" altLang="it-IT" dirty="0" err="1"/>
              <a:t>passing</a:t>
            </a:r>
            <a:r>
              <a:rPr lang="it-IT" altLang="it-IT" dirty="0"/>
              <a:t> </a:t>
            </a:r>
            <a:r>
              <a:rPr lang="it-IT" altLang="it-IT" dirty="0" err="1"/>
              <a:t>through</a:t>
            </a:r>
            <a:r>
              <a:rPr lang="it-IT" altLang="it-IT" dirty="0"/>
              <a:t> the network </a:t>
            </a:r>
            <a:r>
              <a:rPr lang="it-IT" altLang="it-IT" dirty="0" err="1"/>
              <a:t>allow</a:t>
            </a:r>
            <a:r>
              <a:rPr lang="it-IT" altLang="it-IT" dirty="0"/>
              <a:t> for the filters to </a:t>
            </a:r>
            <a:r>
              <a:rPr lang="it-IT" altLang="it-IT" dirty="0" err="1"/>
              <a:t>learn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</a:t>
            </a:r>
            <a:r>
              <a:rPr lang="it-IT" altLang="it-IT" i="1" dirty="0" err="1"/>
              <a:t>extract</a:t>
            </a:r>
            <a:r>
              <a:rPr lang="it-IT" altLang="it-IT" i="1" dirty="0"/>
              <a:t> </a:t>
            </a:r>
            <a:r>
              <a:rPr lang="it-IT" altLang="it-IT" i="0" dirty="0" err="1"/>
              <a:t>useful</a:t>
            </a:r>
            <a:r>
              <a:rPr lang="it-IT" altLang="it-IT" i="0" dirty="0"/>
              <a:t> information and </a:t>
            </a:r>
            <a:r>
              <a:rPr lang="it-IT" altLang="it-IT" i="1" dirty="0" err="1"/>
              <a:t>discard</a:t>
            </a:r>
            <a:r>
              <a:rPr lang="it-IT" altLang="it-IT" i="1" dirty="0"/>
              <a:t> </a:t>
            </a:r>
            <a:r>
              <a:rPr lang="it-IT" altLang="it-IT" i="0" dirty="0" err="1"/>
              <a:t>useless</a:t>
            </a:r>
            <a:r>
              <a:rPr lang="it-IT" altLang="it-IT" i="0" dirty="0"/>
              <a:t> one. A </a:t>
            </a:r>
            <a:r>
              <a:rPr lang="it-IT" altLang="it-IT" i="0" dirty="0" err="1"/>
              <a:t>powerful</a:t>
            </a:r>
            <a:r>
              <a:rPr lang="it-IT" altLang="it-IT" i="0" dirty="0"/>
              <a:t> and intuitive </a:t>
            </a:r>
            <a:r>
              <a:rPr lang="it-IT" altLang="it-IT" i="0" dirty="0" err="1"/>
              <a:t>interpretation</a:t>
            </a:r>
            <a:r>
              <a:rPr lang="it-IT" altLang="it-IT" i="0" dirty="0"/>
              <a:t> of the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for deep learning </a:t>
            </a:r>
            <a:r>
              <a:rPr lang="it-IT" altLang="it-IT" i="0" dirty="0" err="1"/>
              <a:t>is</a:t>
            </a:r>
            <a:r>
              <a:rPr lang="it-IT" altLang="it-IT" i="0" dirty="0"/>
              <a:t> thinking the kernels </a:t>
            </a:r>
            <a:r>
              <a:rPr lang="it-IT" altLang="it-IT" i="0" dirty="0" err="1"/>
              <a:t>as</a:t>
            </a:r>
            <a:r>
              <a:rPr lang="it-IT" altLang="it-IT" i="0" dirty="0"/>
              <a:t> feature detectors </a:t>
            </a:r>
            <a:r>
              <a:rPr lang="it-IT" altLang="it-IT" i="0" dirty="0" err="1"/>
              <a:t>that</a:t>
            </a:r>
            <a:r>
              <a:rPr lang="it-IT" altLang="it-IT" i="0" dirty="0"/>
              <a:t> outputs large </a:t>
            </a:r>
            <a:r>
              <a:rPr lang="it-IT" altLang="it-IT" i="0" dirty="0" err="1"/>
              <a:t>values</a:t>
            </a:r>
            <a:r>
              <a:rPr lang="it-IT" altLang="it-IT" i="0" dirty="0"/>
              <a:t> </a:t>
            </a:r>
            <a:r>
              <a:rPr lang="it-IT" altLang="it-IT" i="0" dirty="0" err="1"/>
              <a:t>when</a:t>
            </a:r>
            <a:r>
              <a:rPr lang="it-IT" altLang="it-IT" i="0" dirty="0"/>
              <a:t> the feature </a:t>
            </a:r>
            <a:r>
              <a:rPr lang="it-IT" altLang="it-IT" i="0" dirty="0" err="1"/>
              <a:t>described</a:t>
            </a:r>
            <a:r>
              <a:rPr lang="it-IT" altLang="it-IT" i="0" dirty="0"/>
              <a:t> by the kernel </a:t>
            </a:r>
            <a:r>
              <a:rPr lang="it-IT" altLang="it-IT" i="0" dirty="0" err="1"/>
              <a:t>itself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detected</a:t>
            </a:r>
            <a:r>
              <a:rPr lang="it-IT" altLang="it-IT" i="0" dirty="0"/>
              <a:t> in the image, so…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49083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type of filter, </a:t>
            </a:r>
            <a:r>
              <a:rPr lang="it-IT" altLang="it-IT" dirty="0" err="1"/>
              <a:t>how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can be </a:t>
            </a:r>
            <a:r>
              <a:rPr lang="it-IT" altLang="it-IT" dirty="0" err="1"/>
              <a:t>used</a:t>
            </a:r>
            <a:r>
              <a:rPr lang="it-IT" altLang="it-IT" dirty="0"/>
              <a:t>, and the </a:t>
            </a:r>
            <a:r>
              <a:rPr lang="it-IT" altLang="it-IT" dirty="0" err="1"/>
              <a:t>level</a:t>
            </a:r>
            <a:r>
              <a:rPr lang="it-IT" altLang="it-IT" dirty="0"/>
              <a:t> of </a:t>
            </a:r>
            <a:r>
              <a:rPr lang="it-IT" altLang="it-IT" dirty="0" err="1"/>
              <a:t>abstraction</a:t>
            </a:r>
            <a:r>
              <a:rPr lang="it-IT" altLang="it-IT" dirty="0"/>
              <a:t> </a:t>
            </a:r>
            <a:r>
              <a:rPr lang="it-IT" altLang="it-IT" dirty="0" err="1"/>
              <a:t>reached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«dive» </a:t>
            </a:r>
            <a:r>
              <a:rPr lang="it-IT" altLang="it-IT" dirty="0" err="1"/>
              <a:t>deeper</a:t>
            </a:r>
            <a:r>
              <a:rPr lang="it-IT" altLang="it-IT" dirty="0"/>
              <a:t> in the network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</a:t>
            </a:r>
            <a:r>
              <a:rPr lang="it-IT" altLang="it-IT" dirty="0" err="1"/>
              <a:t>examples</a:t>
            </a:r>
            <a:r>
              <a:rPr lang="it-IT" altLang="it-IT" dirty="0"/>
              <a:t>: </a:t>
            </a:r>
            <a:r>
              <a:rPr lang="it-IT" altLang="it-IT" dirty="0" err="1"/>
              <a:t>considering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well</a:t>
            </a:r>
            <a:r>
              <a:rPr lang="it-IT" altLang="it-IT" dirty="0"/>
              <a:t> </a:t>
            </a:r>
            <a:r>
              <a:rPr lang="it-IT" altLang="it-IT" dirty="0" err="1"/>
              <a:t>known</a:t>
            </a:r>
            <a:r>
              <a:rPr lang="it-IT" altLang="it-IT" dirty="0"/>
              <a:t> </a:t>
            </a:r>
            <a:r>
              <a:rPr lang="it-IT" altLang="it-IT" i="0" dirty="0"/>
              <a:t>filter for </a:t>
            </a:r>
            <a:r>
              <a:rPr lang="it-IT" altLang="it-IT" i="1" dirty="0" err="1"/>
              <a:t>vertical</a:t>
            </a:r>
            <a:r>
              <a:rPr lang="it-IT" altLang="it-IT" i="1" dirty="0"/>
              <a:t> lines, </a:t>
            </a:r>
            <a:r>
              <a:rPr lang="it-IT" altLang="it-IT" i="0" dirty="0" err="1"/>
              <a:t>we</a:t>
            </a:r>
            <a:r>
              <a:rPr lang="it-IT" altLang="it-IT" i="0" dirty="0"/>
              <a:t> know </a:t>
            </a:r>
            <a:r>
              <a:rPr lang="it-IT" altLang="it-IT" i="0" dirty="0" err="1"/>
              <a:t>that</a:t>
            </a:r>
            <a:r>
              <a:rPr lang="it-IT" altLang="it-IT" i="0" dirty="0"/>
              <a:t> once </a:t>
            </a:r>
            <a:r>
              <a:rPr lang="it-IT" altLang="it-IT" i="0" dirty="0" err="1"/>
              <a:t>convolved</a:t>
            </a:r>
            <a:r>
              <a:rPr lang="it-IT" altLang="it-IT" i="0" dirty="0"/>
              <a:t> with an image </a:t>
            </a:r>
            <a:r>
              <a:rPr lang="it-IT" altLang="it-IT" i="0" dirty="0" err="1"/>
              <a:t>containing</a:t>
            </a:r>
            <a:r>
              <a:rPr lang="it-IT" altLang="it-IT" i="0" dirty="0"/>
              <a:t> </a:t>
            </a:r>
            <a:r>
              <a:rPr lang="it-IT" altLang="it-IT" i="1" dirty="0" err="1"/>
              <a:t>vertical</a:t>
            </a:r>
            <a:r>
              <a:rPr lang="it-IT" altLang="it-IT" i="1" dirty="0"/>
              <a:t> </a:t>
            </a:r>
            <a:r>
              <a:rPr lang="it-IT" altLang="it-IT" i="1" dirty="0" err="1"/>
              <a:t>edges</a:t>
            </a:r>
            <a:r>
              <a:rPr lang="it-IT" altLang="it-IT" i="1" dirty="0"/>
              <a:t>,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will</a:t>
            </a:r>
            <a:r>
              <a:rPr lang="it-IT" altLang="it-IT" i="0" dirty="0"/>
              <a:t> produce large outputs (</a:t>
            </a:r>
            <a:r>
              <a:rPr lang="it-IT" altLang="it-IT" i="0" dirty="0" err="1"/>
              <a:t>visible</a:t>
            </a:r>
            <a:r>
              <a:rPr lang="it-IT" altLang="it-IT" i="0" dirty="0"/>
              <a:t> in white in the </a:t>
            </a:r>
            <a:r>
              <a:rPr lang="it-IT" altLang="it-IT" i="0" dirty="0" err="1"/>
              <a:t>right</a:t>
            </a:r>
            <a:r>
              <a:rPr lang="it-IT" altLang="it-IT" i="0" dirty="0"/>
              <a:t> image).</a:t>
            </a:r>
            <a:r>
              <a:rPr lang="it-IT" altLang="it-IT" i="1" dirty="0"/>
              <a:t> 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61436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70208E-F45A-EC73-792F-7C0CB36027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AC1C2-893C-4232-8A83-CCF902D2660A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63D978-20F0-9C89-A504-E04E21FF91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5DF36E9-E109-CE54-B400-3570764BDC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5849996-4D72-4DDE-A5AD-72DEEAFD16B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6588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A8C16D-CFA2-C757-F14B-A17E129F39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A11D2-7046-4996-B219-89CDE1703D2F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4F7261-D8D6-6363-12CE-8FCF6D0909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676FFD-9A31-FFD2-552F-A1C2175B40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D6AB33-D345-4D4E-A6AE-C4E853D4178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9663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C67C0A-D9E7-487A-99C8-6B6F961E7D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BB29D-0373-46E4-B83C-20E3AF3D7798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651A27-F388-024F-8E7D-4552050325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4015D9-D62F-F313-2E8F-2DEC1491CD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5F64509-84F1-4AE4-A3E1-157ACDFC905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9058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E82EF-1A09-4697-A9EC-627BF238D4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B9F71-799B-4712-BD0D-27E1A9B5A7E3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6DE16-E661-06A7-4EA0-8128CE670F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C39E0-0B39-32B7-F5AF-4991C747B9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0659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B00B66-CC90-A1C7-7F08-124F4F8889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D5A2A-CA9A-45EB-AF9F-B590E64FD0EE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660424C-B52E-AF55-526D-3D7B3E592C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DB1AD0-38B0-CE25-DFC7-06CB776007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23242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B19157-0282-EA4A-C5A4-13044B4C4D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66D72-FFF1-4DB9-8911-230DCB1D47ED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EDB1F8-0A4E-D45A-92D5-56B6614F75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AD3F0A-52AB-E483-9639-12611AEF78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2746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51CF34-FF64-52D2-59DE-19E020CF59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4B74E-706E-4074-8DE3-5C80FFF5ABB8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926951-4977-76B3-47B3-8F97524080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87478D-D31D-BFC1-524F-1EB200E64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5451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BC39C8-F7BC-1437-4E02-F144D5A58E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B01B3-A056-43F7-99D6-CB3DA81B036F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5EF30-F0A7-76D5-1F9E-F60A4DCA9A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4827F-1EC6-6D0F-0C9D-9D9CDF8A8C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AD648AC-A2B4-42F5-AFB9-A679D418ADC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5505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E8824-D722-450B-3667-57BF344CB4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BCC9-0E7A-4018-92AC-B42B13512CAB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A06E4-59AA-1FD2-BFB2-40F8370E6D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C8166-5540-23BE-C18E-9F0E26E412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0AC12-EC86-4900-BCF5-EEF68E45BE0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191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1194AA-AEF3-B309-E948-9B50F30477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763AE-A85E-4CEE-9A69-4F89F4AC4D0E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43B08A6-CA45-6A74-9C15-899DB33FDB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4311BF7-9FE3-400A-2578-C1778C100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9FB20-139B-46DD-842F-8FE245008D00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7428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67B656-9424-357D-EB1A-3B546B43EC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B7C1D-3B59-48A7-87B7-894D01E9CD7F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5B9C0EB-5842-F1BD-3239-F3718C5847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9F8E45D-14BA-328F-EDBC-C0DA64E48E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7E41790-3EA8-42C2-962E-D4CCBCC3FC0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6503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33CAC27-E2BB-928A-6DC5-87B74E59F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5B96A-1CA6-46C6-9256-D29C38C7C6AB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11FD0FF-E643-EED2-287B-5CA9A1B282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20DC635-B00D-1367-15F7-328C4C3BD5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8DF6A3F-154D-4804-8E82-C41447873A3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1135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C95A9-9861-E3F6-BD66-B44816A590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AC63B-FFDE-441C-BCA1-CC833F397334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911C5-CFB0-8F87-BF7C-C7964ED9CD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B5FC8-16C4-36B9-FC5B-6654FE1DC2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93CED97-6E5C-48F2-A474-83D0C8A21C9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0971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92AD0-154C-8416-9F05-3EFA649632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651F2-9B8F-4903-B4A3-8FFB889C3974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A4A52-05FF-F1DA-58E4-88988A01C7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E61A4-842A-28FE-630B-EFB3BF9B01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138F672-EB7A-48EB-A5D8-D13FAF3D928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2860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2A7F60BE-C69E-E158-1555-04D48CDCE23B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D103A8BD-CF38-F9F0-30DD-994DA538DB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8BBADD4D-F764-DF54-3871-9BC932E323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BB2F848C-BEE0-3D95-A48B-F41F9CDA3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34B718D-E0FF-524B-BDB7-30FCEB6DBC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27C334C-A171-89ED-7E8C-FAE12E8A299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/>
            </a:lvl1pPr>
          </a:lstStyle>
          <a:p>
            <a:pPr>
              <a:defRPr/>
            </a:pPr>
            <a:fld id="{B8451D27-1BAA-4D07-844B-B4A3216481F2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82F8534-2EB1-A279-CCDD-4C3CF4CD9A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A156F5-815D-29CC-D909-7780F09993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F22A361-A9A1-4971-8A6F-1630ED12CF0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jpg"/><Relationship Id="rId5" Type="http://schemas.microsoft.com/office/2007/relationships/hdphoto" Target="../media/hdphoto3.wdp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microsoft.com/office/2017/06/relationships/model3d" Target="../media/model3d2.glb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73874124-CE9D-87F4-2EA7-9E2442307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A701A8A-48BE-8CC3-A34A-2C5B180283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63750" y="442913"/>
            <a:ext cx="6083300" cy="787400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err="1">
                <a:solidFill>
                  <a:schemeClr val="bg1"/>
                </a:solidFill>
              </a:rPr>
              <a:t>nnAttention</a:t>
            </a:r>
            <a:r>
              <a:rPr lang="it-IT" altLang="it-IT" sz="2400" dirty="0">
                <a:solidFill>
                  <a:schemeClr val="bg1"/>
                </a:solidFill>
              </a:rPr>
              <a:t> U-net</a:t>
            </a:r>
            <a:br>
              <a:rPr lang="it-IT" altLang="it-IT" sz="2400" dirty="0">
                <a:solidFill>
                  <a:schemeClr val="bg1"/>
                </a:solidFill>
              </a:rPr>
            </a:br>
            <a:r>
              <a:rPr lang="it-IT" altLang="it-IT" sz="2400" dirty="0">
                <a:solidFill>
                  <a:schemeClr val="bg1"/>
                </a:solidFill>
              </a:rPr>
              <a:t>for Brain </a:t>
            </a:r>
            <a:r>
              <a:rPr lang="it-IT" altLang="it-IT" sz="2400" dirty="0" err="1">
                <a:solidFill>
                  <a:schemeClr val="bg1"/>
                </a:solidFill>
              </a:rPr>
              <a:t>Tumor</a:t>
            </a:r>
            <a:r>
              <a:rPr lang="it-IT" altLang="it-IT" sz="2400" dirty="0">
                <a:solidFill>
                  <a:schemeClr val="bg1"/>
                </a:solidFill>
              </a:rPr>
              <a:t> </a:t>
            </a:r>
            <a:r>
              <a:rPr lang="it-IT" altLang="it-IT" sz="2400" dirty="0" err="1">
                <a:solidFill>
                  <a:schemeClr val="bg1"/>
                </a:solidFill>
              </a:rPr>
              <a:t>Segmentation</a:t>
            </a:r>
            <a:endParaRPr lang="it-IT" altLang="it-IT" sz="2400" dirty="0">
              <a:solidFill>
                <a:schemeClr val="bg1"/>
              </a:solidFill>
            </a:endParaRP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F9AC9689-48AA-F886-A196-E2528D73836F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2759075"/>
            <a:ext cx="9145588" cy="4098925"/>
            <a:chOff x="0" y="1738"/>
            <a:chExt cx="5761" cy="2582"/>
          </a:xfrm>
        </p:grpSpPr>
        <p:pic>
          <p:nvPicPr>
            <p:cNvPr id="4105" name="Picture 15">
              <a:extLst>
                <a:ext uri="{FF2B5EF4-FFF2-40B4-BE49-F238E27FC236}">
                  <a16:creationId xmlns:a16="http://schemas.microsoft.com/office/drawing/2014/main" id="{8B437183-FC71-57FA-345F-48A9CE882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3">
              <a:extLst>
                <a:ext uri="{FF2B5EF4-FFF2-40B4-BE49-F238E27FC236}">
                  <a16:creationId xmlns:a16="http://schemas.microsoft.com/office/drawing/2014/main" id="{8ED46966-9329-FFFA-A17C-3747E4257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16">
              <a:extLst>
                <a:ext uri="{FF2B5EF4-FFF2-40B4-BE49-F238E27FC236}">
                  <a16:creationId xmlns:a16="http://schemas.microsoft.com/office/drawing/2014/main" id="{D218B664-62C0-C1B9-40A7-B36F0F0D6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1" name="Gruppo 5">
            <a:extLst>
              <a:ext uri="{FF2B5EF4-FFF2-40B4-BE49-F238E27FC236}">
                <a16:creationId xmlns:a16="http://schemas.microsoft.com/office/drawing/2014/main" id="{58BD86D7-BDB7-A762-FE19-678C6F4C3405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5056188"/>
            <a:ext cx="4537075" cy="1685925"/>
            <a:chOff x="4986046" y="4449415"/>
            <a:chExt cx="4050450" cy="1685062"/>
          </a:xfrm>
        </p:grpSpPr>
        <p:sp>
          <p:nvSpPr>
            <p:cNvPr id="4102" name="CasellaDiTesto 1">
              <a:extLst>
                <a:ext uri="{FF2B5EF4-FFF2-40B4-BE49-F238E27FC236}">
                  <a16:creationId xmlns:a16="http://schemas.microsoft.com/office/drawing/2014/main" id="{4A5A6DAB-CB27-9CED-7656-B95D11FDA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046" y="5241925"/>
              <a:ext cx="176419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Advisor</a:t>
              </a:r>
              <a:endParaRPr lang="it-IT" altLang="it-IT" sz="1800" b="1"/>
            </a:p>
            <a:p>
              <a:r>
                <a:rPr lang="it-IT" altLang="it-IT" sz="1800"/>
                <a:t>Maria de Marsico</a:t>
              </a:r>
              <a:endParaRPr lang="it-IT" altLang="it-IT" sz="1600"/>
            </a:p>
          </p:txBody>
        </p:sp>
        <p:sp>
          <p:nvSpPr>
            <p:cNvPr id="4103" name="CasellaDiTesto 2">
              <a:extLst>
                <a:ext uri="{FF2B5EF4-FFF2-40B4-BE49-F238E27FC236}">
                  <a16:creationId xmlns:a16="http://schemas.microsoft.com/office/drawing/2014/main" id="{A7E630C2-BF6A-5B45-B59C-E18BD6A8A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272" y="5241925"/>
              <a:ext cx="2016224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External Advisors</a:t>
              </a:r>
            </a:p>
            <a:p>
              <a:r>
                <a:rPr lang="it-IT" altLang="it-IT" sz="1800"/>
                <a:t>Ilaria Gianoli Manuel Orlandi</a:t>
              </a:r>
            </a:p>
          </p:txBody>
        </p:sp>
        <p:sp>
          <p:nvSpPr>
            <p:cNvPr id="4104" name="CasellaDiTesto 4">
              <a:extLst>
                <a:ext uri="{FF2B5EF4-FFF2-40B4-BE49-F238E27FC236}">
                  <a16:creationId xmlns:a16="http://schemas.microsoft.com/office/drawing/2014/main" id="{9B8D9931-2C65-D162-ADB2-B0015DD59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8144" y="4449415"/>
              <a:ext cx="2448272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800"/>
                <a:t>Mattia Capparella</a:t>
              </a:r>
            </a:p>
            <a:p>
              <a:r>
                <a:rPr lang="it-IT" altLang="it-IT" sz="1600"/>
                <a:t>ID Number 1746513</a:t>
              </a:r>
            </a:p>
            <a:p>
              <a:endParaRPr lang="it-IT" altLang="it-IT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10</a:t>
            </a:fld>
            <a:endParaRPr lang="it-IT" altLang="it-IT" sz="1100"/>
          </a:p>
        </p:txBody>
      </p:sp>
      <p:pic>
        <p:nvPicPr>
          <p:cNvPr id="9" name="Immagine 8" descr="Immagine che contiene testo, cane, mammifero&#10;&#10;Descrizione generata automaticamente">
            <a:extLst>
              <a:ext uri="{FF2B5EF4-FFF2-40B4-BE49-F238E27FC236}">
                <a16:creationId xmlns:a16="http://schemas.microsoft.com/office/drawing/2014/main" id="{0265528E-E5CC-6CAB-53BB-C1A545F30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72" y="404664"/>
            <a:ext cx="2511826" cy="5400000"/>
          </a:xfrm>
          <a:prstGeom prst="rect">
            <a:avLst/>
          </a:prstGeom>
        </p:spPr>
      </p:pic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36FB9264-C92E-D978-7EF5-26D45B567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5" y="289818"/>
            <a:ext cx="3779557" cy="54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3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11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76EAB8-782B-D54E-F98B-83B73D121545}"/>
              </a:ext>
            </a:extLst>
          </p:cNvPr>
          <p:cNvSpPr txBox="1"/>
          <p:nvPr/>
        </p:nvSpPr>
        <p:spPr>
          <a:xfrm>
            <a:off x="2878107" y="473692"/>
            <a:ext cx="3370293" cy="57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rgbClr val="000000"/>
                </a:solidFill>
              </a:rPr>
              <a:t>Vision Transformer</a:t>
            </a:r>
            <a:endParaRPr lang="en-GB" sz="1800" dirty="0">
              <a:solidFill>
                <a:srgbClr val="000000"/>
              </a:solidFill>
            </a:endParaRPr>
          </a:p>
        </p:txBody>
      </p:sp>
      <p:pic>
        <p:nvPicPr>
          <p:cNvPr id="11" name="Immagine 10" descr="Immagine che contiene testo, schermata, grafica, Elementi grafici&#10;&#10;Descrizione generata automaticamente">
            <a:extLst>
              <a:ext uri="{FF2B5EF4-FFF2-40B4-BE49-F238E27FC236}">
                <a16:creationId xmlns:a16="http://schemas.microsoft.com/office/drawing/2014/main" id="{A3C8D7AB-191F-73AF-7565-67DA029E7B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t="2770" r="4447" b="1758"/>
          <a:stretch/>
        </p:blipFill>
        <p:spPr>
          <a:xfrm>
            <a:off x="1764337" y="1224955"/>
            <a:ext cx="5158125" cy="388843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A32557-DBEB-EE7E-AA18-3AE9A3102BAB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Dosovitskiy</a:t>
            </a:r>
            <a:r>
              <a:rPr lang="en-GB" sz="1400" dirty="0">
                <a:solidFill>
                  <a:srgbClr val="000000"/>
                </a:solidFill>
              </a:rPr>
              <a:t>, A., Beyer, L., Kolesnikov, A.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2020. </a:t>
            </a:r>
            <a:r>
              <a:rPr lang="en-GB" sz="1400" b="1" dirty="0">
                <a:solidFill>
                  <a:srgbClr val="000000"/>
                </a:solidFill>
              </a:rPr>
              <a:t>An Image is Worth 16x16 Words: Transformers for Image Recognition at Scale</a:t>
            </a:r>
            <a:r>
              <a:rPr lang="en-GB" sz="1400" dirty="0">
                <a:solidFill>
                  <a:srgbClr val="000000"/>
                </a:solidFill>
              </a:rPr>
              <a:t>, arXiv:2010.11929v2</a:t>
            </a:r>
          </a:p>
        </p:txBody>
      </p:sp>
    </p:spTree>
    <p:extLst>
      <p:ext uri="{BB962C8B-B14F-4D97-AF65-F5344CB8AC3E}">
        <p14:creationId xmlns:p14="http://schemas.microsoft.com/office/powerpoint/2010/main" val="19835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11C50729-F290-04E2-6500-B1A325591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6" y="1988840"/>
            <a:ext cx="5076912" cy="3202806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F7940B9B-9393-58F1-D1B2-CA4A91003265}"/>
              </a:ext>
            </a:extLst>
          </p:cNvPr>
          <p:cNvGrpSpPr/>
          <p:nvPr/>
        </p:nvGrpSpPr>
        <p:grpSpPr>
          <a:xfrm>
            <a:off x="5515216" y="1484784"/>
            <a:ext cx="3466649" cy="4373674"/>
            <a:chOff x="5515216" y="908720"/>
            <a:chExt cx="3466649" cy="4373674"/>
          </a:xfrm>
        </p:grpSpPr>
        <p:pic>
          <p:nvPicPr>
            <p:cNvPr id="5" name="Immagine 4" descr="Immagine che contiene diagramma, Rettangolo, schermata, quadrato&#10;&#10;Descrizione generata automaticamente">
              <a:extLst>
                <a:ext uri="{FF2B5EF4-FFF2-40B4-BE49-F238E27FC236}">
                  <a16:creationId xmlns:a16="http://schemas.microsoft.com/office/drawing/2014/main" id="{903D06C4-A5E4-5379-50E3-521154CF6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3500" r="6014" b="4082"/>
            <a:stretch/>
          </p:blipFill>
          <p:spPr>
            <a:xfrm>
              <a:off x="5868144" y="908720"/>
              <a:ext cx="2952328" cy="3528392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22F9AAAC-587B-E7A3-2F5D-E78476CBE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5216" y="4508735"/>
              <a:ext cx="3466649" cy="773659"/>
              <a:chOff x="5162289" y="4820926"/>
              <a:chExt cx="4007433" cy="894347"/>
            </a:xfrm>
          </p:grpSpPr>
          <p:pic>
            <p:nvPicPr>
              <p:cNvPr id="10" name="Immagine 9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A7A920FE-2F8D-B5AC-DC65-EBB59AF4F6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59" r="12786" b="34178"/>
              <a:stretch/>
            </p:blipFill>
            <p:spPr>
              <a:xfrm>
                <a:off x="5162289" y="4822230"/>
                <a:ext cx="2592288" cy="893043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B6E9B7D5-F92D-4ECC-8FCD-E281133FBD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37" t="66302" r="66723" b="1715"/>
              <a:stretch/>
            </p:blipFill>
            <p:spPr>
              <a:xfrm>
                <a:off x="7761002" y="4820926"/>
                <a:ext cx="1408720" cy="8930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470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13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F4982A24-AEBE-FBF8-E4BE-E02380F9E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408838"/>
            <a:ext cx="6840760" cy="40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9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A78E065-526C-8E44-11E5-1ADA11BC6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37091"/>
            <a:ext cx="2509604" cy="4583818"/>
          </a:xfrm>
          <a:prstGeom prst="rect">
            <a:avLst/>
          </a:prstGeom>
        </p:spPr>
      </p:pic>
      <p:pic>
        <p:nvPicPr>
          <p:cNvPr id="6" name="Immagine 5" descr="Immagine che contiene schizzo, disegno&#10;&#10;Descrizione generata automaticamente">
            <a:extLst>
              <a:ext uri="{FF2B5EF4-FFF2-40B4-BE49-F238E27FC236}">
                <a16:creationId xmlns:a16="http://schemas.microsoft.com/office/drawing/2014/main" id="{E2CCA027-FCA5-4ABA-5FAD-65C6C8DFC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3369"/>
            <a:ext cx="5751946" cy="395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2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8" name="Immagine 7" descr="Immagine che contiene diagramma, Piano, testo, Disegno tecnico&#10;&#10;Descrizione generata automaticamente">
            <a:extLst>
              <a:ext uri="{FF2B5EF4-FFF2-40B4-BE49-F238E27FC236}">
                <a16:creationId xmlns:a16="http://schemas.microsoft.com/office/drawing/2014/main" id="{23B5AA08-78D2-48A6-2426-3D54B16A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8"/>
            <a:ext cx="7704856" cy="443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01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718AF8-7E2F-15FB-0613-05DE3744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4B74E-706E-4074-8DE3-5C80FFF5ABB8}" type="datetime1">
              <a:rPr lang="it-IT" altLang="it-IT" smtClean="0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98DC59-042E-6840-11B8-F4F3B013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17147C-3713-80B5-DD82-F35BE5A2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D73D9FB-4720-59FE-DF2A-27104437BA3E}"/>
              </a:ext>
            </a:extLst>
          </p:cNvPr>
          <p:cNvGrpSpPr/>
          <p:nvPr/>
        </p:nvGrpSpPr>
        <p:grpSpPr>
          <a:xfrm>
            <a:off x="395536" y="1196637"/>
            <a:ext cx="7465351" cy="4349223"/>
            <a:chOff x="726149" y="1196637"/>
            <a:chExt cx="7465351" cy="4349223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203D3C77-EB32-0AA1-55B2-B9904311237A}"/>
                </a:ext>
              </a:extLst>
            </p:cNvPr>
            <p:cNvGrpSpPr/>
            <p:nvPr/>
          </p:nvGrpSpPr>
          <p:grpSpPr>
            <a:xfrm>
              <a:off x="726149" y="2644740"/>
              <a:ext cx="2940483" cy="1771720"/>
              <a:chOff x="4852193" y="3721040"/>
              <a:chExt cx="2940483" cy="1771720"/>
            </a:xfrm>
          </p:grpSpPr>
          <p:pic>
            <p:nvPicPr>
              <p:cNvPr id="16" name="Elemento grafico 15" descr="Compasso da disegno contorno">
                <a:extLst>
                  <a:ext uri="{FF2B5EF4-FFF2-40B4-BE49-F238E27FC236}">
                    <a16:creationId xmlns:a16="http://schemas.microsoft.com/office/drawing/2014/main" id="{D8A92370-9AFC-EB0D-7C47-CB3E309BC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20956" y="3721040"/>
                <a:ext cx="1771720" cy="1771720"/>
              </a:xfrm>
              <a:prstGeom prst="rect">
                <a:avLst/>
              </a:prstGeom>
            </p:spPr>
          </p:pic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FE8254F-20A2-AB2A-4431-506A35CD2320}"/>
                  </a:ext>
                </a:extLst>
              </p:cNvPr>
              <p:cNvSpPr txBox="1"/>
              <p:nvPr/>
            </p:nvSpPr>
            <p:spPr>
              <a:xfrm>
                <a:off x="4852193" y="468630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SOTA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2CC0DAFF-C7B8-5035-F85B-67E420948A99}"/>
                </a:ext>
              </a:extLst>
            </p:cNvPr>
            <p:cNvGrpSpPr/>
            <p:nvPr/>
          </p:nvGrpSpPr>
          <p:grpSpPr>
            <a:xfrm>
              <a:off x="5295900" y="4122725"/>
              <a:ext cx="2895600" cy="1423135"/>
              <a:chOff x="1547664" y="2838023"/>
              <a:chExt cx="2895600" cy="1423135"/>
            </a:xfrm>
          </p:grpSpPr>
          <p:pic>
            <p:nvPicPr>
              <p:cNvPr id="22" name="Elemento grafico 21" descr="Lampadina e ingranaggio contorno">
                <a:extLst>
                  <a:ext uri="{FF2B5EF4-FFF2-40B4-BE49-F238E27FC236}">
                    <a16:creationId xmlns:a16="http://schemas.microsoft.com/office/drawing/2014/main" id="{F7417D42-0184-67A1-DEB6-7320F9D1B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38991" y="2838023"/>
                <a:ext cx="1371253" cy="1371253"/>
              </a:xfrm>
              <a:prstGeom prst="rect">
                <a:avLst/>
              </a:prstGeom>
            </p:spPr>
          </p:pic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979591F-1163-274A-E884-B46999BDCED2}"/>
                  </a:ext>
                </a:extLst>
              </p:cNvPr>
              <p:cNvSpPr txBox="1"/>
              <p:nvPr/>
            </p:nvSpPr>
            <p:spPr>
              <a:xfrm>
                <a:off x="1547664" y="3861048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err="1">
                    <a:solidFill>
                      <a:srgbClr val="000000"/>
                    </a:solidFill>
                  </a:rPr>
                  <a:t>proposed</a:t>
                </a:r>
                <a:r>
                  <a:rPr lang="it-IT" sz="2000" dirty="0">
                    <a:solidFill>
                      <a:srgbClr val="00000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000000"/>
                    </a:solidFill>
                  </a:rPr>
                  <a:t>solution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79C7007F-66A6-2443-B10A-B38FB895B833}"/>
                </a:ext>
              </a:extLst>
            </p:cNvPr>
            <p:cNvGrpSpPr/>
            <p:nvPr/>
          </p:nvGrpSpPr>
          <p:grpSpPr>
            <a:xfrm>
              <a:off x="4413126" y="1196637"/>
              <a:ext cx="3074981" cy="1838989"/>
              <a:chOff x="1216825" y="1329169"/>
              <a:chExt cx="3074981" cy="1838989"/>
            </a:xfrm>
          </p:grpSpPr>
          <p:pic>
            <p:nvPicPr>
              <p:cNvPr id="14" name="Elemento grafico 13" descr="Punto interrogativo con riempimento a tinta unita">
                <a:extLst>
                  <a:ext uri="{FF2B5EF4-FFF2-40B4-BE49-F238E27FC236}">
                    <a16:creationId xmlns:a16="http://schemas.microsoft.com/office/drawing/2014/main" id="{792B9D46-2EA9-6696-130B-F1A5AF23E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120586">
                <a:off x="1216825" y="1329169"/>
                <a:ext cx="1838989" cy="1838989"/>
              </a:xfrm>
              <a:prstGeom prst="rect">
                <a:avLst/>
              </a:prstGeom>
            </p:spPr>
          </p:pic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45A0CBE-4CC5-2F0C-19CC-59072FA8B251}"/>
                  </a:ext>
                </a:extLst>
              </p:cNvPr>
              <p:cNvSpPr txBox="1"/>
              <p:nvPr/>
            </p:nvSpPr>
            <p:spPr>
              <a:xfrm>
                <a:off x="1396206" y="177159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the problem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B481D7E-DD86-6161-ECB8-9BE454E9B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Main</a:t>
            </a:r>
            <a:r>
              <a:rPr lang="it-IT" altLang="it-IT" dirty="0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172440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17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4" name="Immagine 3" descr="Immagine che contiene testo, schermata, logo, Carattere&#10;&#10;Descrizione generata automaticamente">
            <a:extLst>
              <a:ext uri="{FF2B5EF4-FFF2-40B4-BE49-F238E27FC236}">
                <a16:creationId xmlns:a16="http://schemas.microsoft.com/office/drawing/2014/main" id="{AA5DBAE8-515B-B7E4-A87B-DB6142AA0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3" y="2517374"/>
            <a:ext cx="8532813" cy="18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50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18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8" name="Immagine 7" descr="Immagine che contiene schermata, arte&#10;&#10;Descrizione generata automaticamente">
            <a:extLst>
              <a:ext uri="{FF2B5EF4-FFF2-40B4-BE49-F238E27FC236}">
                <a16:creationId xmlns:a16="http://schemas.microsoft.com/office/drawing/2014/main" id="{D771A566-8E01-3886-DD00-E72C525BB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3" y="2164816"/>
            <a:ext cx="8047554" cy="3208962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23E1408-982C-9702-C8D6-7F5389CB1DE0}"/>
              </a:ext>
            </a:extLst>
          </p:cNvPr>
          <p:cNvSpPr/>
          <p:nvPr/>
        </p:nvSpPr>
        <p:spPr bwMode="auto">
          <a:xfrm>
            <a:off x="335729" y="1991584"/>
            <a:ext cx="1198637" cy="346463"/>
          </a:xfrm>
          <a:prstGeom prst="roundRect">
            <a:avLst/>
          </a:prstGeom>
          <a:solidFill>
            <a:srgbClr val="EFD7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WHOLE TUMOR</a:t>
            </a:r>
            <a:endParaRPr kumimoji="0" lang="en-GB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B03C943-2FAB-E142-5E1E-F481B0F92E75}"/>
              </a:ext>
            </a:extLst>
          </p:cNvPr>
          <p:cNvSpPr/>
          <p:nvPr/>
        </p:nvSpPr>
        <p:spPr bwMode="auto">
          <a:xfrm>
            <a:off x="1904280" y="1991583"/>
            <a:ext cx="1198637" cy="346463"/>
          </a:xfrm>
          <a:prstGeom prst="roundRect">
            <a:avLst/>
          </a:prstGeom>
          <a:solidFill>
            <a:srgbClr val="BB887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TUMOR CORE</a:t>
            </a:r>
            <a:endParaRPr kumimoji="0" lang="en-GB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234A08C-E18A-C7E7-6D96-71775ED651CB}"/>
              </a:ext>
            </a:extLst>
          </p:cNvPr>
          <p:cNvSpPr/>
          <p:nvPr/>
        </p:nvSpPr>
        <p:spPr bwMode="auto">
          <a:xfrm>
            <a:off x="3344440" y="1988840"/>
            <a:ext cx="1403731" cy="346463"/>
          </a:xfrm>
          <a:prstGeom prst="roundRect">
            <a:avLst/>
          </a:prstGeom>
          <a:solidFill>
            <a:srgbClr val="94DAE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ENHANCING TUMOR</a:t>
            </a:r>
            <a:endParaRPr kumimoji="0" lang="en-GB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6E2FEAD5-FD20-E5C3-3627-5D2B94A54BE5}"/>
              </a:ext>
            </a:extLst>
          </p:cNvPr>
          <p:cNvGrpSpPr>
            <a:grpSpLocks noChangeAspect="1"/>
          </p:cNvGrpSpPr>
          <p:nvPr/>
        </p:nvGrpSpPr>
        <p:grpSpPr>
          <a:xfrm>
            <a:off x="7740352" y="2709288"/>
            <a:ext cx="1206676" cy="2120017"/>
            <a:chOff x="6004121" y="1127679"/>
            <a:chExt cx="1206676" cy="2120017"/>
          </a:xfrm>
        </p:grpSpPr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1CDE1849-6760-DC26-2310-F65CF960DD08}"/>
                </a:ext>
              </a:extLst>
            </p:cNvPr>
            <p:cNvSpPr/>
            <p:nvPr/>
          </p:nvSpPr>
          <p:spPr bwMode="auto">
            <a:xfrm>
              <a:off x="6012160" y="1127679"/>
              <a:ext cx="1198637" cy="346463"/>
            </a:xfrm>
            <a:prstGeom prst="roundRect">
              <a:avLst/>
            </a:prstGeom>
            <a:solidFill>
              <a:srgbClr val="EFD7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rPr>
                <a:t>EDEMA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E63F988D-9F29-7AA4-8066-C321F6550533}"/>
                </a:ext>
              </a:extLst>
            </p:cNvPr>
            <p:cNvSpPr/>
            <p:nvPr/>
          </p:nvSpPr>
          <p:spPr bwMode="auto">
            <a:xfrm>
              <a:off x="6004121" y="1685973"/>
              <a:ext cx="1198637" cy="346463"/>
            </a:xfrm>
            <a:prstGeom prst="roundRect">
              <a:avLst/>
            </a:prstGeom>
            <a:solidFill>
              <a:srgbClr val="BB887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rPr>
                <a:t>NON-ENHANCING 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CA959FE4-F384-2253-6B10-7EC403CF1B3F}"/>
                </a:ext>
              </a:extLst>
            </p:cNvPr>
            <p:cNvSpPr/>
            <p:nvPr/>
          </p:nvSpPr>
          <p:spPr bwMode="auto">
            <a:xfrm>
              <a:off x="6004121" y="2262265"/>
              <a:ext cx="1198637" cy="346463"/>
            </a:xfrm>
            <a:prstGeom prst="roundRect">
              <a:avLst/>
            </a:prstGeom>
            <a:solidFill>
              <a:srgbClr val="94DAE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rPr>
                <a:t>ENHANCING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172ADCAA-2BA7-53D3-11C3-82008F684273}"/>
                </a:ext>
              </a:extLst>
            </p:cNvPr>
            <p:cNvSpPr/>
            <p:nvPr/>
          </p:nvSpPr>
          <p:spPr bwMode="auto">
            <a:xfrm>
              <a:off x="6004121" y="2901233"/>
              <a:ext cx="1198637" cy="346463"/>
            </a:xfrm>
            <a:prstGeom prst="roundRect">
              <a:avLst/>
            </a:prstGeom>
            <a:solidFill>
              <a:srgbClr val="648D6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dirty="0">
                  <a:solidFill>
                    <a:srgbClr val="000000"/>
                  </a:solidFill>
                </a:rPr>
                <a:t>NECROSIS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7562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19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3" name="Immagine 2" descr="Immagine che contiene Imaging medicale, radiologia, lastra dei raggi X&#10;&#10;Descrizione generata automaticamente">
            <a:extLst>
              <a:ext uri="{FF2B5EF4-FFF2-40B4-BE49-F238E27FC236}">
                <a16:creationId xmlns:a16="http://schemas.microsoft.com/office/drawing/2014/main" id="{22B9AF07-2471-12D7-A6D6-F49D81EC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0" t="6858" r="59450"/>
          <a:stretch/>
        </p:blipFill>
        <p:spPr>
          <a:xfrm>
            <a:off x="1716244" y="1847036"/>
            <a:ext cx="2797475" cy="3166140"/>
          </a:xfrm>
          <a:prstGeom prst="rect">
            <a:avLst/>
          </a:prstGeom>
        </p:spPr>
      </p:pic>
      <p:pic>
        <p:nvPicPr>
          <p:cNvPr id="4" name="Immagine 3" descr="Immagine che contiene arte&#10;&#10;Descrizione generata automaticamente con attendibilità media">
            <a:extLst>
              <a:ext uri="{FF2B5EF4-FFF2-40B4-BE49-F238E27FC236}">
                <a16:creationId xmlns:a16="http://schemas.microsoft.com/office/drawing/2014/main" id="{CCF2B0F9-B5C2-AC2E-0BBD-1363AF3B0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81" y="1844824"/>
            <a:ext cx="279747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1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2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Introduction</a:t>
            </a:r>
            <a:endParaRPr lang="it-IT" altLang="it-IT" dirty="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321B7BA-63DD-7FDF-514E-51ED6F8CAE8B}"/>
              </a:ext>
            </a:extLst>
          </p:cNvPr>
          <p:cNvGrpSpPr>
            <a:grpSpLocks noChangeAspect="1"/>
          </p:cNvGrpSpPr>
          <p:nvPr/>
        </p:nvGrpSpPr>
        <p:grpSpPr>
          <a:xfrm>
            <a:off x="2411760" y="4964596"/>
            <a:ext cx="4950265" cy="923289"/>
            <a:chOff x="845871" y="4346598"/>
            <a:chExt cx="7488101" cy="1396629"/>
          </a:xfrm>
        </p:grpSpPr>
        <p:pic>
          <p:nvPicPr>
            <p:cNvPr id="4" name="Immagine 3" descr="Immagine che contiene Elementi grafici, Carattere, grafica, logo&#10;&#10;Descrizione generata automaticamente">
              <a:extLst>
                <a:ext uri="{FF2B5EF4-FFF2-40B4-BE49-F238E27FC236}">
                  <a16:creationId xmlns:a16="http://schemas.microsoft.com/office/drawing/2014/main" id="{7DF3FCF6-7EA1-81E9-CB94-2BDBB835B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26"/>
            <a:stretch/>
          </p:blipFill>
          <p:spPr>
            <a:xfrm>
              <a:off x="4824413" y="4607021"/>
              <a:ext cx="3509559" cy="1011691"/>
            </a:xfrm>
            <a:prstGeom prst="rect">
              <a:avLst/>
            </a:prstGeom>
          </p:spPr>
        </p:pic>
        <p:pic>
          <p:nvPicPr>
            <p:cNvPr id="13" name="Immagine 12" descr="Immagine che contiene testo, logo, Carattere, Elementi grafici&#10;&#10;Descrizione generata automaticamente">
              <a:extLst>
                <a:ext uri="{FF2B5EF4-FFF2-40B4-BE49-F238E27FC236}">
                  <a16:creationId xmlns:a16="http://schemas.microsoft.com/office/drawing/2014/main" id="{D538A101-292B-CB3C-2A7C-8E5C4290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71" y="4346598"/>
              <a:ext cx="3361798" cy="1396629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D6A4EAA4-323E-2DFB-986F-FB8AC6C3E808}"/>
              </a:ext>
            </a:extLst>
          </p:cNvPr>
          <p:cNvGrpSpPr/>
          <p:nvPr/>
        </p:nvGrpSpPr>
        <p:grpSpPr>
          <a:xfrm>
            <a:off x="683568" y="1412776"/>
            <a:ext cx="7510471" cy="3495086"/>
            <a:chOff x="999852" y="1396413"/>
            <a:chExt cx="7510471" cy="3495086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207331B7-41E3-2C42-3880-6621D793A9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9852" y="1396413"/>
              <a:ext cx="7510471" cy="3495086"/>
              <a:chOff x="1219200" y="1569767"/>
              <a:chExt cx="6431041" cy="2992760"/>
            </a:xfrm>
          </p:grpSpPr>
          <p:pic>
            <p:nvPicPr>
              <p:cNvPr id="6" name="Immagine 5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E10B9B5E-2AA2-6A76-A2BC-FE8377E71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3655" y="2064303"/>
                <a:ext cx="2176586" cy="2176586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mammifero, cane, interno&#10;&#10;Descrizione generata automaticamente">
                <a:extLst>
                  <a:ext uri="{FF2B5EF4-FFF2-40B4-BE49-F238E27FC236}">
                    <a16:creationId xmlns:a16="http://schemas.microsoft.com/office/drawing/2014/main" id="{1F19707B-BCF3-8DD0-DB56-605A01A62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8529" r="90000">
                            <a14:foregroundMark x1="8824" y1="18824" x2="8824" y2="18824"/>
                            <a14:foregroundMark x1="28235" y1="16176" x2="28235" y2="16176"/>
                            <a14:foregroundMark x1="23824" y1="15882" x2="23824" y2="15882"/>
                            <a14:foregroundMark x1="69412" y1="14118" x2="69412" y2="14118"/>
                            <a14:foregroundMark x1="65294" y1="14118" x2="65294" y2="14118"/>
                            <a14:foregroundMark x1="43824" y1="13529" x2="43824" y2="13529"/>
                            <a14:foregroundMark x1="49412" y1="11765" x2="49412" y2="11765"/>
                            <a14:foregroundMark x1="47059" y1="11471" x2="47059" y2="11471"/>
                            <a14:foregroundMark x1="40294" y1="14412" x2="40294" y2="14412"/>
                            <a14:backgroundMark x1="89118" y1="63529" x2="89118" y2="63529"/>
                            <a14:backgroundMark x1="10588" y1="58824" x2="10588" y2="58824"/>
                            <a14:backgroundMark x1="8824" y1="45000" x2="8824" y2="45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1569767"/>
                <a:ext cx="2992760" cy="2992760"/>
              </a:xfrm>
              <a:prstGeom prst="rect">
                <a:avLst/>
              </a:prstGeom>
            </p:spPr>
          </p:pic>
        </p:grpSp>
        <p:sp>
          <p:nvSpPr>
            <p:cNvPr id="2" name="Segno di moltiplicazione 1">
              <a:extLst>
                <a:ext uri="{FF2B5EF4-FFF2-40B4-BE49-F238E27FC236}">
                  <a16:creationId xmlns:a16="http://schemas.microsoft.com/office/drawing/2014/main" id="{A4F6174F-A2D7-4C21-EC1F-45199D739E00}"/>
                </a:ext>
              </a:extLst>
            </p:cNvPr>
            <p:cNvSpPr/>
            <p:nvPr/>
          </p:nvSpPr>
          <p:spPr bwMode="auto">
            <a:xfrm>
              <a:off x="4803228" y="2796897"/>
              <a:ext cx="985344" cy="896035"/>
            </a:xfrm>
            <a:prstGeom prst="mathMultiply">
              <a:avLst>
                <a:gd name="adj1" fmla="val 19492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20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14B0AB-891A-3B77-C611-65C08CB281DA}"/>
              </a:ext>
            </a:extLst>
          </p:cNvPr>
          <p:cNvSpPr txBox="1"/>
          <p:nvPr/>
        </p:nvSpPr>
        <p:spPr>
          <a:xfrm>
            <a:off x="381409" y="4090714"/>
            <a:ext cx="85058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dark on T1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on T2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made dark and </a:t>
            </a:r>
            <a:r>
              <a:rPr lang="it-IT" sz="2400" dirty="0" err="1">
                <a:solidFill>
                  <a:srgbClr val="000000"/>
                </a:solidFill>
              </a:rPr>
              <a:t>abnormalities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remain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in FLAIR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F2758D8-DBF8-327C-E7F4-0D709C92066A}"/>
              </a:ext>
            </a:extLst>
          </p:cNvPr>
          <p:cNvGrpSpPr/>
          <p:nvPr/>
        </p:nvGrpSpPr>
        <p:grpSpPr>
          <a:xfrm>
            <a:off x="381409" y="1484784"/>
            <a:ext cx="8381181" cy="2099962"/>
            <a:chOff x="381409" y="1484784"/>
            <a:chExt cx="8381181" cy="2099962"/>
          </a:xfrm>
        </p:grpSpPr>
        <p:pic>
          <p:nvPicPr>
            <p:cNvPr id="3" name="Immagine 2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22B9AF07-2471-12D7-A6D6-F49D81ECD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09" y="1484784"/>
              <a:ext cx="8381181" cy="2099962"/>
            </a:xfrm>
            <a:prstGeom prst="rect">
              <a:avLst/>
            </a:prstGeom>
          </p:spPr>
        </p:pic>
        <p:pic>
          <p:nvPicPr>
            <p:cNvPr id="2" name="Immagine 1" descr="Immagine che contiene arte&#10;&#10;Descrizione generata automaticamente con attendibilità media">
              <a:extLst>
                <a:ext uri="{FF2B5EF4-FFF2-40B4-BE49-F238E27FC236}">
                  <a16:creationId xmlns:a16="http://schemas.microsoft.com/office/drawing/2014/main" id="{0EFC34C7-66B2-603A-1D5D-CEDEB5513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002"/>
            <a:stretch/>
          </p:blipFill>
          <p:spPr>
            <a:xfrm>
              <a:off x="7150162" y="1700808"/>
              <a:ext cx="1598302" cy="183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4721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21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Literature </a:t>
            </a:r>
            <a:r>
              <a:rPr lang="it-IT" altLang="it-IT" dirty="0" err="1"/>
              <a:t>Overview</a:t>
            </a:r>
            <a:endParaRPr lang="it-IT" altLang="it-IT" dirty="0"/>
          </a:p>
        </p:txBody>
      </p:sp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2B70330-49EA-3B2D-13DD-FC7684E9E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t="1700" r="4336" b="20601"/>
          <a:stretch/>
        </p:blipFill>
        <p:spPr>
          <a:xfrm>
            <a:off x="1510953" y="1369945"/>
            <a:ext cx="6122093" cy="41181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SegResNet</a:t>
            </a:r>
            <a:endParaRPr lang="it-IT" alt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6EFBFDE-3940-FDF7-0490-F3ED331E04AA}"/>
              </a:ext>
            </a:extLst>
          </p:cNvPr>
          <p:cNvGrpSpPr/>
          <p:nvPr/>
        </p:nvGrpSpPr>
        <p:grpSpPr>
          <a:xfrm>
            <a:off x="863600" y="1338943"/>
            <a:ext cx="7416800" cy="3746241"/>
            <a:chOff x="863600" y="1555879"/>
            <a:chExt cx="7416800" cy="3746241"/>
          </a:xfrm>
        </p:grpSpPr>
        <p:pic>
          <p:nvPicPr>
            <p:cNvPr id="6" name="Immagine 5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1B5DD058-9A65-67F7-9968-F892ACAA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1555879"/>
              <a:ext cx="7416800" cy="3746241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A1C66B7-60EB-6136-0682-71055E0674C9}"/>
                </a:ext>
              </a:extLst>
            </p:cNvPr>
            <p:cNvSpPr txBox="1"/>
            <p:nvPr/>
          </p:nvSpPr>
          <p:spPr>
            <a:xfrm>
              <a:off x="6732240" y="270892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3x160x192x128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FDCF085-BE99-08C8-9049-34B3F8A53A83}"/>
                </a:ext>
              </a:extLst>
            </p:cNvPr>
            <p:cNvSpPr txBox="1"/>
            <p:nvPr/>
          </p:nvSpPr>
          <p:spPr>
            <a:xfrm>
              <a:off x="7020272" y="414908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4x160x192x128</a:t>
              </a: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302CA7-FB43-5BF7-59D4-AECB2A7BC559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Myronenko</a:t>
            </a:r>
            <a:r>
              <a:rPr lang="en-GB" sz="1400" dirty="0">
                <a:solidFill>
                  <a:srgbClr val="000000"/>
                </a:solidFill>
              </a:rPr>
              <a:t> A.</a:t>
            </a:r>
            <a:r>
              <a:rPr lang="en-GB" sz="1400" i="1" dirty="0">
                <a:solidFill>
                  <a:srgbClr val="000000"/>
                </a:solidFill>
              </a:rPr>
              <a:t>, </a:t>
            </a:r>
            <a:r>
              <a:rPr lang="en-GB" sz="1400" dirty="0">
                <a:solidFill>
                  <a:srgbClr val="000000"/>
                </a:solidFill>
              </a:rPr>
              <a:t>2018. </a:t>
            </a:r>
            <a:r>
              <a:rPr lang="en-GB" sz="1400" b="1" dirty="0">
                <a:solidFill>
                  <a:srgbClr val="000000"/>
                </a:solidFill>
              </a:rPr>
              <a:t>3D MRI brain </a:t>
            </a:r>
            <a:r>
              <a:rPr lang="en-GB" sz="1400" b="1" dirty="0" err="1">
                <a:solidFill>
                  <a:srgbClr val="000000"/>
                </a:solidFill>
              </a:rPr>
              <a:t>tumor</a:t>
            </a:r>
            <a:r>
              <a:rPr lang="en-GB" sz="1400" b="1" dirty="0">
                <a:solidFill>
                  <a:srgbClr val="000000"/>
                </a:solidFill>
              </a:rPr>
              <a:t> segmentation using autoencoder regularization</a:t>
            </a:r>
            <a:r>
              <a:rPr lang="en-GB" sz="1400" dirty="0">
                <a:solidFill>
                  <a:srgbClr val="000000"/>
                </a:solidFill>
              </a:rPr>
              <a:t>, arXiv:1810.11654</a:t>
            </a:r>
          </a:p>
        </p:txBody>
      </p:sp>
    </p:spTree>
    <p:extLst>
      <p:ext uri="{BB962C8B-B14F-4D97-AF65-F5344CB8AC3E}">
        <p14:creationId xmlns:p14="http://schemas.microsoft.com/office/powerpoint/2010/main" val="2827334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23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Shifted Windows Transformer</a:t>
            </a:r>
          </a:p>
        </p:txBody>
      </p:sp>
      <p:pic>
        <p:nvPicPr>
          <p:cNvPr id="8" name="Immagine 7" descr="Immagine che contiene schermata, quadrato, finestra, Rettangolo&#10;&#10;Descrizione generata automaticamente">
            <a:extLst>
              <a:ext uri="{FF2B5EF4-FFF2-40B4-BE49-F238E27FC236}">
                <a16:creationId xmlns:a16="http://schemas.microsoft.com/office/drawing/2014/main" id="{5FB20C73-AB01-2CB0-5EE4-27BB0619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6" y="983445"/>
            <a:ext cx="7918648" cy="435426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56C9165-8273-67F0-C16F-D5347182DE93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Liu, Z., Lin, Y., Cao, Y.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2021. </a:t>
            </a:r>
            <a:r>
              <a:rPr lang="en-GB" sz="1400" b="1" dirty="0">
                <a:solidFill>
                  <a:srgbClr val="000000"/>
                </a:solidFill>
              </a:rPr>
              <a:t>Swin Transformer: Hierarchical Vision Transformer using Shifted Windows</a:t>
            </a:r>
            <a:r>
              <a:rPr lang="en-GB" sz="1400" dirty="0">
                <a:solidFill>
                  <a:srgbClr val="000000"/>
                </a:solidFill>
              </a:rPr>
              <a:t>, arXiv:2103.14030</a:t>
            </a:r>
          </a:p>
        </p:txBody>
      </p:sp>
    </p:spTree>
    <p:extLst>
      <p:ext uri="{BB962C8B-B14F-4D97-AF65-F5344CB8AC3E}">
        <p14:creationId xmlns:p14="http://schemas.microsoft.com/office/powerpoint/2010/main" val="133422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Shifted Window </a:t>
            </a:r>
            <a:r>
              <a:rPr lang="it-IT" altLang="it-IT" sz="2200" b="0" dirty="0" err="1"/>
              <a:t>Mechanism</a:t>
            </a:r>
            <a:endParaRPr lang="it-IT" altLang="it-IT" sz="2200" b="0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BB0B6F9-D21D-65DD-6705-CBC14B27754E}"/>
              </a:ext>
            </a:extLst>
          </p:cNvPr>
          <p:cNvGrpSpPr/>
          <p:nvPr/>
        </p:nvGrpSpPr>
        <p:grpSpPr>
          <a:xfrm>
            <a:off x="323528" y="2204865"/>
            <a:ext cx="4032448" cy="2540024"/>
            <a:chOff x="323528" y="2204865"/>
            <a:chExt cx="4032448" cy="2540024"/>
          </a:xfrm>
        </p:grpSpPr>
        <p:pic>
          <p:nvPicPr>
            <p:cNvPr id="10" name="Immagine 9" descr="Immagine che contiene linea, testo, schermata, Parallelo&#10;&#10;Descrizione generata automaticamente">
              <a:extLst>
                <a:ext uri="{FF2B5EF4-FFF2-40B4-BE49-F238E27FC236}">
                  <a16:creationId xmlns:a16="http://schemas.microsoft.com/office/drawing/2014/main" id="{9C6F7C22-C629-6372-576A-01A5A0FE7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43"/>
            <a:stretch/>
          </p:blipFill>
          <p:spPr>
            <a:xfrm>
              <a:off x="371872" y="2204865"/>
              <a:ext cx="3984104" cy="2088232"/>
            </a:xfrm>
            <a:prstGeom prst="rect">
              <a:avLst/>
            </a:prstGeom>
          </p:spPr>
        </p:pic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F980ABBB-7E03-FAF4-8FAD-BFE7E77540C3}"/>
                </a:ext>
              </a:extLst>
            </p:cNvPr>
            <p:cNvSpPr txBox="1"/>
            <p:nvPr/>
          </p:nvSpPr>
          <p:spPr>
            <a:xfrm>
              <a:off x="323528" y="4437112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(a.1)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Swin</a:t>
              </a:r>
              <a:r>
                <a:rPr lang="it-IT" sz="1400" dirty="0">
                  <a:solidFill>
                    <a:srgbClr val="000000"/>
                  </a:solidFill>
                </a:rPr>
                <a:t>-Transformer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EBEC78CD-09E8-7813-076A-1069AA949FD8}"/>
                </a:ext>
              </a:extLst>
            </p:cNvPr>
            <p:cNvSpPr txBox="1"/>
            <p:nvPr/>
          </p:nvSpPr>
          <p:spPr>
            <a:xfrm>
              <a:off x="2987824" y="4437112"/>
              <a:ext cx="936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(a.2)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ViT</a:t>
              </a:r>
              <a:endParaRPr lang="it-IT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882ED3A3-5F71-8353-4982-D92A80AF4F0F}"/>
              </a:ext>
            </a:extLst>
          </p:cNvPr>
          <p:cNvGrpSpPr/>
          <p:nvPr/>
        </p:nvGrpSpPr>
        <p:grpSpPr>
          <a:xfrm>
            <a:off x="4860032" y="2509897"/>
            <a:ext cx="4083707" cy="2225013"/>
            <a:chOff x="4860032" y="2509897"/>
            <a:chExt cx="4083707" cy="2225013"/>
          </a:xfrm>
        </p:grpSpPr>
        <p:pic>
          <p:nvPicPr>
            <p:cNvPr id="6" name="Immagine 5" descr="Immagine che contiene schermata, Rettangolo, finestra&#10;&#10;Descrizione generata automaticamente">
              <a:extLst>
                <a:ext uri="{FF2B5EF4-FFF2-40B4-BE49-F238E27FC236}">
                  <a16:creationId xmlns:a16="http://schemas.microsoft.com/office/drawing/2014/main" id="{FD9D615A-3CF0-6CDA-90C1-02C4DEC2E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7"/>
            <a:stretch/>
          </p:blipFill>
          <p:spPr>
            <a:xfrm>
              <a:off x="4860032" y="2509897"/>
              <a:ext cx="4083707" cy="1567176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8F3CED5B-444B-816B-7DB5-6E519F66D9CE}"/>
                </a:ext>
              </a:extLst>
            </p:cNvPr>
            <p:cNvSpPr txBox="1"/>
            <p:nvPr/>
          </p:nvSpPr>
          <p:spPr>
            <a:xfrm>
              <a:off x="5773929" y="4427133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(b)</a:t>
              </a:r>
              <a:r>
                <a:rPr lang="it-IT" sz="1400" dirty="0">
                  <a:solidFill>
                    <a:srgbClr val="000000"/>
                  </a:solidFill>
                </a:rPr>
                <a:t> Shifted Window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652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 dirty="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it-IT" sz="1100" dirty="0" err="1"/>
              <a:t>nnAttention</a:t>
            </a:r>
            <a:r>
              <a:rPr lang="it-IT" altLang="it-IT" sz="1100" dirty="0"/>
              <a:t> U-net for Brain </a:t>
            </a:r>
            <a:r>
              <a:rPr lang="it-IT" altLang="it-IT" sz="1100" dirty="0" err="1"/>
              <a:t>Tumor</a:t>
            </a:r>
            <a:r>
              <a:rPr lang="it-IT" altLang="it-IT" sz="1100" dirty="0"/>
              <a:t> </a:t>
            </a:r>
            <a:r>
              <a:rPr lang="it-IT" altLang="it-IT" sz="1100" dirty="0" err="1"/>
              <a:t>Segmentation</a:t>
            </a:r>
            <a:endParaRPr lang="it-IT" altLang="it-IT" sz="1100" dirty="0"/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25</a:t>
            </a:fld>
            <a:endParaRPr lang="it-IT" altLang="it-IT" sz="11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F2CACE-A9A3-E6F9-F0C6-08C7C6531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1" y="1760073"/>
            <a:ext cx="7996758" cy="3337854"/>
          </a:xfrm>
          <a:prstGeom prst="rect">
            <a:avLst/>
          </a:prstGeom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96B10C8F-F35C-3402-9139-559E0F215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09675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chemeClr val="tx1"/>
                </a:solidFill>
              </a:rPr>
              <a:t>3D Volume shifted </a:t>
            </a:r>
            <a:r>
              <a:rPr lang="it-IT" altLang="it-IT" sz="2200" dirty="0" err="1">
                <a:solidFill>
                  <a:schemeClr val="tx1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11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26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4" name="Immagine 3" descr="Immagine che contiene diagramma, testo, Piano, schematico&#10;&#10;Descrizione generata automaticamente">
            <a:extLst>
              <a:ext uri="{FF2B5EF4-FFF2-40B4-BE49-F238E27FC236}">
                <a16:creationId xmlns:a16="http://schemas.microsoft.com/office/drawing/2014/main" id="{688E8315-D655-41D7-0F2B-36AA2D197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"/>
          <a:stretch/>
        </p:blipFill>
        <p:spPr>
          <a:xfrm>
            <a:off x="246753" y="2130802"/>
            <a:ext cx="8650494" cy="25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50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27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Swin</a:t>
            </a:r>
            <a:r>
              <a:rPr lang="it-IT" altLang="it-IT" dirty="0"/>
              <a:t> </a:t>
            </a:r>
            <a:r>
              <a:rPr lang="it-IT" altLang="it-IT" dirty="0" err="1"/>
              <a:t>UNetTRansformer</a:t>
            </a:r>
            <a:r>
              <a:rPr lang="it-IT" altLang="it-IT" dirty="0"/>
              <a:t> (</a:t>
            </a:r>
            <a:r>
              <a:rPr lang="it-IT" altLang="it-IT" dirty="0" err="1"/>
              <a:t>Swin</a:t>
            </a:r>
            <a:r>
              <a:rPr lang="it-IT" altLang="it-IT" dirty="0"/>
              <a:t> UNETR)</a:t>
            </a:r>
          </a:p>
        </p:txBody>
      </p:sp>
      <p:pic>
        <p:nvPicPr>
          <p:cNvPr id="15" name="Immagine 14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61CA3713-5C75-FE69-9CB8-0659D16E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2" y="1706265"/>
            <a:ext cx="8776276" cy="330691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A41995-410A-25A3-7727-FCDBFD81BD7D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Hatamizadeh</a:t>
            </a:r>
            <a:r>
              <a:rPr lang="en-GB" sz="1400" dirty="0">
                <a:solidFill>
                  <a:srgbClr val="000000"/>
                </a:solidFill>
              </a:rPr>
              <a:t>, A., Nath, V., Tang, Y.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2022. </a:t>
            </a:r>
            <a:r>
              <a:rPr lang="en-GB" sz="1400" b="1" dirty="0">
                <a:solidFill>
                  <a:srgbClr val="000000"/>
                </a:solidFill>
              </a:rPr>
              <a:t>Swin UNETR: Swin Transformers for Semantic Segmentation of Brain </a:t>
            </a:r>
            <a:r>
              <a:rPr lang="en-GB" sz="1400" b="1" dirty="0" err="1">
                <a:solidFill>
                  <a:srgbClr val="000000"/>
                </a:solidFill>
              </a:rPr>
              <a:t>Tumors</a:t>
            </a:r>
            <a:r>
              <a:rPr lang="en-GB" sz="1400" b="1" dirty="0">
                <a:solidFill>
                  <a:srgbClr val="000000"/>
                </a:solidFill>
              </a:rPr>
              <a:t> in MRI Images</a:t>
            </a:r>
            <a:r>
              <a:rPr lang="en-GB" sz="1400" dirty="0">
                <a:solidFill>
                  <a:srgbClr val="000000"/>
                </a:solidFill>
              </a:rPr>
              <a:t>, arXiv:2201.01266</a:t>
            </a:r>
          </a:p>
        </p:txBody>
      </p:sp>
    </p:spTree>
    <p:extLst>
      <p:ext uri="{BB962C8B-B14F-4D97-AF65-F5344CB8AC3E}">
        <p14:creationId xmlns:p14="http://schemas.microsoft.com/office/powerpoint/2010/main" val="3907374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Attention U-Net</a:t>
            </a:r>
          </a:p>
        </p:txBody>
      </p:sp>
      <p:pic>
        <p:nvPicPr>
          <p:cNvPr id="4" name="Immagine 3" descr="Immagine che contiene testo, diagramma, design, schermata&#10;&#10;Descrizione generata automaticamente">
            <a:extLst>
              <a:ext uri="{FF2B5EF4-FFF2-40B4-BE49-F238E27FC236}">
                <a16:creationId xmlns:a16="http://schemas.microsoft.com/office/drawing/2014/main" id="{3BFAD2EA-8E18-3527-EA33-D8FCB05547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82"/>
          <a:stretch/>
        </p:blipFill>
        <p:spPr>
          <a:xfrm>
            <a:off x="351397" y="1503350"/>
            <a:ext cx="8441206" cy="2357698"/>
          </a:xfrm>
          <a:prstGeom prst="rect">
            <a:avLst/>
          </a:prstGeom>
        </p:spPr>
      </p:pic>
      <p:pic>
        <p:nvPicPr>
          <p:cNvPr id="2" name="Immagine 1" descr="Immagine che contiene testo, diagramma, design, schermata&#10;&#10;Descrizione generata automaticamente">
            <a:extLst>
              <a:ext uri="{FF2B5EF4-FFF2-40B4-BE49-F238E27FC236}">
                <a16:creationId xmlns:a16="http://schemas.microsoft.com/office/drawing/2014/main" id="{1EE1AB38-F131-C887-6380-3A5A1FA577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1" t="64957" r="9887"/>
          <a:stretch/>
        </p:blipFill>
        <p:spPr>
          <a:xfrm>
            <a:off x="351397" y="4005064"/>
            <a:ext cx="8498703" cy="17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29</a:t>
            </a:fld>
            <a:endParaRPr lang="it-IT" altLang="it-IT" sz="1100"/>
          </a:p>
        </p:txBody>
      </p:sp>
      <p:pic>
        <p:nvPicPr>
          <p:cNvPr id="3" name="Immagine 2" descr="Immagine che contiene testo, lavagna, schermata&#10;&#10;Descrizione generata automaticamente">
            <a:extLst>
              <a:ext uri="{FF2B5EF4-FFF2-40B4-BE49-F238E27FC236}">
                <a16:creationId xmlns:a16="http://schemas.microsoft.com/office/drawing/2014/main" id="{B39CA281-6118-82DE-C2B7-7D5BCE92F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4" y="1484784"/>
            <a:ext cx="8006751" cy="364057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334A8D-8A7D-800F-7A7A-1A6E99B9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32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3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B71C423-2644-59F2-A936-F2D97223E08B}"/>
              </a:ext>
            </a:extLst>
          </p:cNvPr>
          <p:cNvGrpSpPr/>
          <p:nvPr/>
        </p:nvGrpSpPr>
        <p:grpSpPr>
          <a:xfrm>
            <a:off x="507556" y="2708920"/>
            <a:ext cx="8127360" cy="1497332"/>
            <a:chOff x="507556" y="2708920"/>
            <a:chExt cx="8127360" cy="1497332"/>
          </a:xfrm>
        </p:grpSpPr>
        <p:pic>
          <p:nvPicPr>
            <p:cNvPr id="3" name="Elemento grafico 2">
              <a:extLst>
                <a:ext uri="{FF2B5EF4-FFF2-40B4-BE49-F238E27FC236}">
                  <a16:creationId xmlns:a16="http://schemas.microsoft.com/office/drawing/2014/main" id="{85B6BC72-4B09-37A3-319B-87D93875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773" y="2708920"/>
              <a:ext cx="1080001" cy="1080000"/>
            </a:xfrm>
            <a:prstGeom prst="rect">
              <a:avLst/>
            </a:prstGeom>
          </p:spPr>
        </p:pic>
        <p:pic>
          <p:nvPicPr>
            <p:cNvPr id="5" name="Elemento grafico 4">
              <a:extLst>
                <a:ext uri="{FF2B5EF4-FFF2-40B4-BE49-F238E27FC236}">
                  <a16:creationId xmlns:a16="http://schemas.microsoft.com/office/drawing/2014/main" id="{3CF2D79A-EA9C-7280-8757-93826DB9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31999" y="2708920"/>
              <a:ext cx="1080001" cy="1080000"/>
            </a:xfrm>
            <a:prstGeom prst="rect">
              <a:avLst/>
            </a:prstGeom>
          </p:spPr>
        </p:pic>
        <p:pic>
          <p:nvPicPr>
            <p:cNvPr id="7" name="Elemento grafico 6">
              <a:extLst>
                <a:ext uri="{FF2B5EF4-FFF2-40B4-BE49-F238E27FC236}">
                  <a16:creationId xmlns:a16="http://schemas.microsoft.com/office/drawing/2014/main" id="{A7D4235A-928E-C33F-D49F-EFB90389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67226" y="2708920"/>
              <a:ext cx="1080001" cy="10800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212797F-6444-6273-0F64-9BA7F191D7C1}"/>
                </a:ext>
              </a:extLst>
            </p:cNvPr>
            <p:cNvSpPr txBox="1"/>
            <p:nvPr/>
          </p:nvSpPr>
          <p:spPr>
            <a:xfrm>
              <a:off x="507556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CLASSIFICATION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D53479B-B897-38AB-96C7-A6B7BE4BFF8E}"/>
                </a:ext>
              </a:extLst>
            </p:cNvPr>
            <p:cNvSpPr txBox="1"/>
            <p:nvPr/>
          </p:nvSpPr>
          <p:spPr>
            <a:xfrm>
              <a:off x="3442782" y="3782985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DETECTION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F0581BE-42A6-883E-EDAA-7B9ECD0FB6B9}"/>
                </a:ext>
              </a:extLst>
            </p:cNvPr>
            <p:cNvSpPr txBox="1"/>
            <p:nvPr/>
          </p:nvSpPr>
          <p:spPr>
            <a:xfrm>
              <a:off x="6376483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SEGMENTATION</a:t>
              </a: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18D58D64-32EB-47B2-0BF7-758C3F4BA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33140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30</a:t>
            </a:fld>
            <a:endParaRPr lang="it-IT" altLang="it-IT" sz="1100"/>
          </a:p>
        </p:txBody>
      </p:sp>
      <p:pic>
        <p:nvPicPr>
          <p:cNvPr id="3" name="Immagine 2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846AEBE0-F5D6-3476-AB6A-C832D48A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338685"/>
            <a:ext cx="8458200" cy="2180630"/>
          </a:xfrm>
          <a:prstGeom prst="rect">
            <a:avLst/>
          </a:prstGeom>
        </p:spPr>
      </p:pic>
      <p:sp>
        <p:nvSpPr>
          <p:cNvPr id="2" name="Text Box 5">
            <a:extLst>
              <a:ext uri="{FF2B5EF4-FFF2-40B4-BE49-F238E27FC236}">
                <a16:creationId xmlns:a16="http://schemas.microsoft.com/office/drawing/2014/main" id="{3BDF3C5A-865F-E90A-3C43-B579F62E4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476672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b="1" dirty="0">
                <a:solidFill>
                  <a:schemeClr val="tx1"/>
                </a:solidFill>
              </a:rPr>
              <a:t>Attention</a:t>
            </a:r>
            <a:r>
              <a:rPr lang="it-IT" altLang="it-IT" sz="2200" dirty="0">
                <a:solidFill>
                  <a:srgbClr val="000000"/>
                </a:solidFill>
              </a:rPr>
              <a:t> </a:t>
            </a:r>
            <a:r>
              <a:rPr lang="it-IT" altLang="it-IT" sz="2200" b="1" dirty="0">
                <a:solidFill>
                  <a:schemeClr val="tx1"/>
                </a:solidFill>
              </a:rPr>
              <a:t>Gate</a:t>
            </a:r>
          </a:p>
        </p:txBody>
      </p:sp>
    </p:spTree>
    <p:extLst>
      <p:ext uri="{BB962C8B-B14F-4D97-AF65-F5344CB8AC3E}">
        <p14:creationId xmlns:p14="http://schemas.microsoft.com/office/powerpoint/2010/main" val="3761172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 smtClean="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31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nnAttention U-Net</a:t>
            </a:r>
            <a:endParaRPr lang="it-IT" altLang="it-IT" dirty="0"/>
          </a:p>
        </p:txBody>
      </p:sp>
      <p:pic>
        <p:nvPicPr>
          <p:cNvPr id="5" name="Immagine 4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5A46B964-A024-DBA9-8C90-9712DF0C5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72"/>
          <a:stretch/>
        </p:blipFill>
        <p:spPr>
          <a:xfrm>
            <a:off x="3341" y="1109677"/>
            <a:ext cx="9140659" cy="2607355"/>
          </a:xfrm>
          <a:prstGeom prst="rect">
            <a:avLst/>
          </a:prstGeom>
        </p:spPr>
      </p:pic>
      <p:pic>
        <p:nvPicPr>
          <p:cNvPr id="2" name="Immagine 1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19C3681C-EF5D-F2B0-0A46-79D8F9B3F3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7" t="61261" r="19374" b="4732"/>
          <a:stretch/>
        </p:blipFill>
        <p:spPr>
          <a:xfrm>
            <a:off x="538439" y="3811271"/>
            <a:ext cx="8067121" cy="21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8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E519F5-4108-F7A6-F6C6-BEC20800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5D5A2A-CA9A-45EB-AF9F-B590E64FD0EE}" type="datetime1">
              <a:rPr lang="it-IT" altLang="it-IT" smtClean="0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D4B609-048B-29FE-E1FA-F92441A0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5E2393-3E33-DE99-5C7E-410B05F8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32</a:t>
            </a:fld>
            <a:endParaRPr lang="it-IT" alt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FB5DE42-2511-7701-2747-955F2B3FFA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41746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33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6F0ED96-E5FE-7957-A73B-32E2CBB76A7D}"/>
              </a:ext>
            </a:extLst>
          </p:cNvPr>
          <p:cNvGrpSpPr/>
          <p:nvPr/>
        </p:nvGrpSpPr>
        <p:grpSpPr>
          <a:xfrm>
            <a:off x="791393" y="1412776"/>
            <a:ext cx="7561213" cy="4441644"/>
            <a:chOff x="562793" y="1674741"/>
            <a:chExt cx="7561213" cy="4441644"/>
          </a:xfrm>
        </p:grpSpPr>
        <p:pic>
          <p:nvPicPr>
            <p:cNvPr id="3" name="Immagine 2" descr="Immagine che contiene Elementi grafici, design&#10;&#10;Descrizione generata automaticamente">
              <a:extLst>
                <a:ext uri="{FF2B5EF4-FFF2-40B4-BE49-F238E27FC236}">
                  <a16:creationId xmlns:a16="http://schemas.microsoft.com/office/drawing/2014/main" id="{1A6492BA-7EBF-87CB-B860-47CA07441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3" y="1674741"/>
              <a:ext cx="3507349" cy="890163"/>
            </a:xfrm>
            <a:prstGeom prst="rect">
              <a:avLst/>
            </a:prstGeom>
          </p:spPr>
        </p:pic>
        <p:pic>
          <p:nvPicPr>
            <p:cNvPr id="5" name="Immagine 4" descr="Immagine che contiene schermata, nero, oscurità&#10;&#10;Descrizione generata automaticamente">
              <a:extLst>
                <a:ext uri="{FF2B5EF4-FFF2-40B4-BE49-F238E27FC236}">
                  <a16:creationId xmlns:a16="http://schemas.microsoft.com/office/drawing/2014/main" id="{4BE4081B-A167-A49E-6BB3-133EB00D3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7" y="3094938"/>
              <a:ext cx="3507349" cy="446099"/>
            </a:xfrm>
            <a:prstGeom prst="rect">
              <a:avLst/>
            </a:prstGeom>
          </p:spPr>
        </p:pic>
        <p:pic>
          <p:nvPicPr>
            <p:cNvPr id="7" name="Immagine 6" descr="Immagine che contiene Carattere, Elementi grafici, logo, grafica&#10;&#10;Descrizione generata automaticamente">
              <a:extLst>
                <a:ext uri="{FF2B5EF4-FFF2-40B4-BE49-F238E27FC236}">
                  <a16:creationId xmlns:a16="http://schemas.microsoft.com/office/drawing/2014/main" id="{822FA899-1006-C91A-B9AF-0B6C10A0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40" y="3573016"/>
              <a:ext cx="2608300" cy="1030761"/>
            </a:xfrm>
            <a:prstGeom prst="rect">
              <a:avLst/>
            </a:prstGeom>
          </p:spPr>
        </p:pic>
        <p:pic>
          <p:nvPicPr>
            <p:cNvPr id="9" name="Immagine 8" descr="Immagine che contiene testo, Carattere, Elementi grafici, logo&#10;&#10;Descrizione generata automaticamente">
              <a:extLst>
                <a:ext uri="{FF2B5EF4-FFF2-40B4-BE49-F238E27FC236}">
                  <a16:creationId xmlns:a16="http://schemas.microsoft.com/office/drawing/2014/main" id="{80BE459B-5FCA-D14F-8C49-57454CB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657" y="2421079"/>
              <a:ext cx="3507349" cy="647881"/>
            </a:xfrm>
            <a:prstGeom prst="rect">
              <a:avLst/>
            </a:prstGeom>
          </p:spPr>
        </p:pic>
        <p:pic>
          <p:nvPicPr>
            <p:cNvPr id="4" name="Immagine 3" descr="Immagine che contiene Carattere, Elementi grafici, simbolo, logo&#10;&#10;Descrizione generata automaticamente">
              <a:extLst>
                <a:ext uri="{FF2B5EF4-FFF2-40B4-BE49-F238E27FC236}">
                  <a16:creationId xmlns:a16="http://schemas.microsoft.com/office/drawing/2014/main" id="{EC21B236-CBB1-AD60-192E-6A37CC4D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330" y="4077072"/>
              <a:ext cx="3012812" cy="963397"/>
            </a:xfrm>
            <a:prstGeom prst="rect">
              <a:avLst/>
            </a:prstGeom>
          </p:spPr>
        </p:pic>
        <p:pic>
          <p:nvPicPr>
            <p:cNvPr id="8" name="Immagine 7" descr="Immagine che contiene Carattere, logo, Elementi grafici, bianco&#10;&#10;Descrizione generata automaticamente">
              <a:extLst>
                <a:ext uri="{FF2B5EF4-FFF2-40B4-BE49-F238E27FC236}">
                  <a16:creationId xmlns:a16="http://schemas.microsoft.com/office/drawing/2014/main" id="{F4DB0067-D524-C4F0-3A07-492282639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250" y="4650770"/>
              <a:ext cx="2608300" cy="1465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34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4" name="Gruppo 10283">
            <a:extLst>
              <a:ext uri="{FF2B5EF4-FFF2-40B4-BE49-F238E27FC236}">
                <a16:creationId xmlns:a16="http://schemas.microsoft.com/office/drawing/2014/main" id="{C1CED32A-6DE3-40FC-F274-F44AE597B6EA}"/>
              </a:ext>
            </a:extLst>
          </p:cNvPr>
          <p:cNvGrpSpPr/>
          <p:nvPr/>
        </p:nvGrpSpPr>
        <p:grpSpPr>
          <a:xfrm>
            <a:off x="5566005" y="1009400"/>
            <a:ext cx="2829573" cy="4772750"/>
            <a:chOff x="5566005" y="1009400"/>
            <a:chExt cx="2829573" cy="4772750"/>
          </a:xfrm>
        </p:grpSpPr>
        <p:grpSp>
          <p:nvGrpSpPr>
            <p:cNvPr id="10277" name="Gruppo 10276">
              <a:extLst>
                <a:ext uri="{FF2B5EF4-FFF2-40B4-BE49-F238E27FC236}">
                  <a16:creationId xmlns:a16="http://schemas.microsoft.com/office/drawing/2014/main" id="{480A4380-66C0-23C8-DB29-F1A88505EF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32415" y="1009400"/>
              <a:ext cx="2763163" cy="4225791"/>
              <a:chOff x="5495865" y="1013104"/>
              <a:chExt cx="3036948" cy="4644500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5495865" y="1013104"/>
                <a:ext cx="3036285" cy="1416804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5495865" y="2638122"/>
                <a:ext cx="3036285" cy="1417482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5521457" y="4256398"/>
                <a:ext cx="3011356" cy="1401206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5566005" y="5443596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283" name="Gruppo 10282">
            <a:extLst>
              <a:ext uri="{FF2B5EF4-FFF2-40B4-BE49-F238E27FC236}">
                <a16:creationId xmlns:a16="http://schemas.microsoft.com/office/drawing/2014/main" id="{E5391316-FD31-B74D-8A59-75D2D6D6EAD9}"/>
              </a:ext>
            </a:extLst>
          </p:cNvPr>
          <p:cNvGrpSpPr/>
          <p:nvPr/>
        </p:nvGrpSpPr>
        <p:grpSpPr>
          <a:xfrm>
            <a:off x="832476" y="1321036"/>
            <a:ext cx="3663002" cy="4461114"/>
            <a:chOff x="832476" y="1321036"/>
            <a:chExt cx="3663002" cy="4461114"/>
          </a:xfrm>
        </p:grpSpPr>
        <p:pic>
          <p:nvPicPr>
            <p:cNvPr id="10281" name="Immagine 10280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6028890A-E2CC-C1CB-B5F7-95C4F918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6" y="1321036"/>
              <a:ext cx="3663002" cy="3980172"/>
            </a:xfrm>
            <a:prstGeom prst="rect">
              <a:avLst/>
            </a:prstGeom>
          </p:spPr>
        </p:pic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1062101" y="5443596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901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35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9" name="Gruppo 10288">
            <a:extLst>
              <a:ext uri="{FF2B5EF4-FFF2-40B4-BE49-F238E27FC236}">
                <a16:creationId xmlns:a16="http://schemas.microsoft.com/office/drawing/2014/main" id="{B55AA5D3-4CE9-9934-8C19-63921DF15159}"/>
              </a:ext>
            </a:extLst>
          </p:cNvPr>
          <p:cNvGrpSpPr/>
          <p:nvPr/>
        </p:nvGrpSpPr>
        <p:grpSpPr>
          <a:xfrm>
            <a:off x="247320" y="2515662"/>
            <a:ext cx="8649360" cy="2128160"/>
            <a:chOff x="304154" y="1703925"/>
            <a:chExt cx="8649360" cy="2128160"/>
          </a:xfrm>
        </p:grpSpPr>
        <p:grpSp>
          <p:nvGrpSpPr>
            <p:cNvPr id="10288" name="Gruppo 10287">
              <a:extLst>
                <a:ext uri="{FF2B5EF4-FFF2-40B4-BE49-F238E27FC236}">
                  <a16:creationId xmlns:a16="http://schemas.microsoft.com/office/drawing/2014/main" id="{0A87DD7B-57F0-3D26-933E-F4D56A134651}"/>
                </a:ext>
              </a:extLst>
            </p:cNvPr>
            <p:cNvGrpSpPr/>
            <p:nvPr/>
          </p:nvGrpSpPr>
          <p:grpSpPr>
            <a:xfrm>
              <a:off x="304154" y="1703925"/>
              <a:ext cx="8649360" cy="1289694"/>
              <a:chOff x="304154" y="1703925"/>
              <a:chExt cx="8649360" cy="1289694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304154" y="1703925"/>
                <a:ext cx="2762560" cy="1289077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3261969" y="1703925"/>
                <a:ext cx="2762560" cy="1289694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6213636" y="1703925"/>
                <a:ext cx="2739878" cy="1274885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3195559" y="3493531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330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36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E0A030E-E0AE-1A08-5E3C-F3FCAF7213EA}"/>
              </a:ext>
            </a:extLst>
          </p:cNvPr>
          <p:cNvGrpSpPr/>
          <p:nvPr/>
        </p:nvGrpSpPr>
        <p:grpSpPr>
          <a:xfrm>
            <a:off x="361448" y="1988840"/>
            <a:ext cx="8421104" cy="3228809"/>
            <a:chOff x="361448" y="1988840"/>
            <a:chExt cx="8421104" cy="3228809"/>
          </a:xfrm>
        </p:grpSpPr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3002608" y="4879095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B44B175-91AD-970A-5C25-71183229C2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1448" y="1988840"/>
              <a:ext cx="8421104" cy="2299804"/>
              <a:chOff x="832476" y="1320969"/>
              <a:chExt cx="7718895" cy="2108031"/>
            </a:xfrm>
          </p:grpSpPr>
          <p:pic>
            <p:nvPicPr>
              <p:cNvPr id="10281" name="Immagine 10280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6028890A-E2CC-C1CB-B5F7-95C4F91875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038"/>
              <a:stretch/>
            </p:blipFill>
            <p:spPr>
              <a:xfrm>
                <a:off x="832476" y="1321036"/>
                <a:ext cx="3663002" cy="2107964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7210A394-464F-31DA-40BE-F7DEB88E7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343"/>
              <a:stretch/>
            </p:blipFill>
            <p:spPr>
              <a:xfrm>
                <a:off x="4721699" y="1320969"/>
                <a:ext cx="3829672" cy="21079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9362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37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93" name="Gruppo 10292">
            <a:extLst>
              <a:ext uri="{FF2B5EF4-FFF2-40B4-BE49-F238E27FC236}">
                <a16:creationId xmlns:a16="http://schemas.microsoft.com/office/drawing/2014/main" id="{2F59718B-B580-D479-536B-A4B7ECA9EA53}"/>
              </a:ext>
            </a:extLst>
          </p:cNvPr>
          <p:cNvGrpSpPr/>
          <p:nvPr/>
        </p:nvGrpSpPr>
        <p:grpSpPr>
          <a:xfrm>
            <a:off x="848084" y="1015564"/>
            <a:ext cx="7592604" cy="4181252"/>
            <a:chOff x="848084" y="1015564"/>
            <a:chExt cx="7592604" cy="4181252"/>
          </a:xfrm>
        </p:grpSpPr>
        <p:grpSp>
          <p:nvGrpSpPr>
            <p:cNvPr id="10246" name="Gruppo 10245">
              <a:extLst>
                <a:ext uri="{FF2B5EF4-FFF2-40B4-BE49-F238E27FC236}">
                  <a16:creationId xmlns:a16="http://schemas.microsoft.com/office/drawing/2014/main" id="{F8655985-EE09-8ECE-82C9-3910F2F91E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8084" y="2907171"/>
              <a:ext cx="7592604" cy="2289645"/>
              <a:chOff x="219756" y="3365376"/>
              <a:chExt cx="9144000" cy="2757488"/>
            </a:xfrm>
          </p:grpSpPr>
          <p:pic>
            <p:nvPicPr>
              <p:cNvPr id="10240" name="Immagine 10239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A46A171-564C-C98D-3D88-5162169750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891"/>
              <a:stretch/>
            </p:blipFill>
            <p:spPr>
              <a:xfrm>
                <a:off x="219756" y="3365376"/>
                <a:ext cx="4856300" cy="2757488"/>
              </a:xfrm>
              <a:prstGeom prst="rect">
                <a:avLst/>
              </a:prstGeom>
            </p:spPr>
          </p:pic>
          <p:pic>
            <p:nvPicPr>
              <p:cNvPr id="10241" name="Immagine 10240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6EE29BC-7193-0291-197C-FDBCBA4E49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 radius="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09"/>
              <a:stretch/>
            </p:blipFill>
            <p:spPr>
              <a:xfrm>
                <a:off x="5076056" y="3365376"/>
                <a:ext cx="4287700" cy="2757488"/>
              </a:xfrm>
              <a:prstGeom prst="rect">
                <a:avLst/>
              </a:prstGeom>
            </p:spPr>
          </p:pic>
        </p:grpSp>
        <p:cxnSp>
          <p:nvCxnSpPr>
            <p:cNvPr id="10248" name="Connettore 2 10247">
              <a:extLst>
                <a:ext uri="{FF2B5EF4-FFF2-40B4-BE49-F238E27FC236}">
                  <a16:creationId xmlns:a16="http://schemas.microsoft.com/office/drawing/2014/main" id="{3197FA4D-954B-61AD-0312-CD108197725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>
              <a:off x="4509797" y="3355604"/>
              <a:ext cx="42290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5" name="Connettore 2 10254">
              <a:extLst>
                <a:ext uri="{FF2B5EF4-FFF2-40B4-BE49-F238E27FC236}">
                  <a16:creationId xmlns:a16="http://schemas.microsoft.com/office/drawing/2014/main" id="{7B575442-818D-7F37-A6D5-BD9C0EFA243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67000" y="3355604"/>
              <a:ext cx="1842796" cy="1228221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8" name="Connettore 2 10257">
              <a:extLst>
                <a:ext uri="{FF2B5EF4-FFF2-40B4-BE49-F238E27FC236}">
                  <a16:creationId xmlns:a16="http://schemas.microsoft.com/office/drawing/2014/main" id="{D6F45CB3-93A7-672F-B4C7-91C11C301B9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 flipH="1">
              <a:off x="3275856" y="3355604"/>
              <a:ext cx="1233941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5" name="Connettore 2 10264">
              <a:extLst>
                <a:ext uri="{FF2B5EF4-FFF2-40B4-BE49-F238E27FC236}">
                  <a16:creationId xmlns:a16="http://schemas.microsoft.com/office/drawing/2014/main" id="{5BEA8DAA-50A1-DE89-23C8-D32DDCFE104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08414" y="3355604"/>
              <a:ext cx="2622528" cy="448433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8" name="Connettore 2 10267">
              <a:extLst>
                <a:ext uri="{FF2B5EF4-FFF2-40B4-BE49-F238E27FC236}">
                  <a16:creationId xmlns:a16="http://schemas.microsoft.com/office/drawing/2014/main" id="{388270AA-8A08-ED75-0268-6A2BDD06ED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99232" y="3355604"/>
              <a:ext cx="510565" cy="1582287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" name="Immagine 5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5158DCAE-4533-7D71-22B4-4650DC69A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63" r="51217" b="50867"/>
            <a:stretch/>
          </p:blipFill>
          <p:spPr>
            <a:xfrm>
              <a:off x="3275856" y="1015564"/>
              <a:ext cx="2467881" cy="2340040"/>
            </a:xfrm>
            <a:prstGeom prst="rect">
              <a:avLst/>
            </a:prstGeom>
          </p:spPr>
        </p:pic>
      </p:grpSp>
      <p:sp>
        <p:nvSpPr>
          <p:cNvPr id="10294" name="CasellaDiTesto 10293">
            <a:extLst>
              <a:ext uri="{FF2B5EF4-FFF2-40B4-BE49-F238E27FC236}">
                <a16:creationId xmlns:a16="http://schemas.microsoft.com/office/drawing/2014/main" id="{F18AC8DF-70CA-1E47-83BE-70D5EB6E903C}"/>
              </a:ext>
            </a:extLst>
          </p:cNvPr>
          <p:cNvSpPr txBox="1"/>
          <p:nvPr/>
        </p:nvSpPr>
        <p:spPr>
          <a:xfrm>
            <a:off x="3383868" y="5445224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Spatial</a:t>
            </a:r>
            <a:r>
              <a:rPr lang="it-IT" sz="1600" dirty="0">
                <a:solidFill>
                  <a:srgbClr val="000000"/>
                </a:solidFill>
              </a:rPr>
              <a:t> 3D Dropout</a:t>
            </a:r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15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38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794AA7A-2671-CC74-0BA2-CE0BB259EC42}"/>
              </a:ext>
            </a:extLst>
          </p:cNvPr>
          <p:cNvGrpSpPr/>
          <p:nvPr/>
        </p:nvGrpSpPr>
        <p:grpSpPr>
          <a:xfrm>
            <a:off x="1564218" y="980728"/>
            <a:ext cx="6039816" cy="4957904"/>
            <a:chOff x="1564218" y="1008475"/>
            <a:chExt cx="6039816" cy="4957904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8499F031-30AB-B699-3ACB-61454126FE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4218" y="1008475"/>
              <a:ext cx="6039816" cy="4525275"/>
              <a:chOff x="6352" y="904765"/>
              <a:chExt cx="5620852" cy="4652020"/>
            </a:xfrm>
          </p:grpSpPr>
          <p:pic>
            <p:nvPicPr>
              <p:cNvPr id="3" name="Immagine 2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3DBE583A-9582-297B-C338-57ABE01B03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818"/>
              <a:stretch/>
            </p:blipFill>
            <p:spPr>
              <a:xfrm>
                <a:off x="6352" y="904765"/>
                <a:ext cx="5616624" cy="2380219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78E1166F-B47B-0F4C-7BA2-FF60EEC57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013"/>
              <a:stretch/>
            </p:blipFill>
            <p:spPr>
              <a:xfrm>
                <a:off x="10580" y="3284984"/>
                <a:ext cx="5616624" cy="2271801"/>
              </a:xfrm>
              <a:prstGeom prst="rect">
                <a:avLst/>
              </a:prstGeom>
            </p:spPr>
          </p:pic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3021BB6D-4289-822A-AA90-306528FA470A}"/>
                </a:ext>
              </a:extLst>
            </p:cNvPr>
            <p:cNvSpPr txBox="1"/>
            <p:nvPr/>
          </p:nvSpPr>
          <p:spPr>
            <a:xfrm>
              <a:off x="3136326" y="5627825"/>
              <a:ext cx="2895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 err="1">
                  <a:solidFill>
                    <a:srgbClr val="000000"/>
                  </a:solidFill>
                </a:rPr>
                <a:t>Hausdorff</a:t>
              </a:r>
              <a:r>
                <a:rPr lang="it-IT" sz="1600" dirty="0">
                  <a:solidFill>
                    <a:srgbClr val="000000"/>
                  </a:solidFill>
                </a:rPr>
                <a:t> </a:t>
              </a:r>
              <a:r>
                <a:rPr lang="it-IT" sz="1600" dirty="0" err="1">
                  <a:solidFill>
                    <a:srgbClr val="000000"/>
                  </a:solidFill>
                </a:rPr>
                <a:t>Distance</a:t>
              </a:r>
              <a:r>
                <a:rPr lang="it-IT" sz="1600" dirty="0">
                  <a:solidFill>
                    <a:srgbClr val="000000"/>
                  </a:solidFill>
                </a:rPr>
                <a:t> </a:t>
              </a:r>
              <a:r>
                <a:rPr lang="it-IT" sz="1600" dirty="0" err="1">
                  <a:solidFill>
                    <a:srgbClr val="000000"/>
                  </a:solidFill>
                </a:rPr>
                <a:t>Reduction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943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CDF444-0F00-8683-0B78-6226AAF6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en-GB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C16694-8662-0486-965B-27CB3AA3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F66D72-FFF1-4DB9-8911-230DCB1D47ED}" type="datetime1">
              <a:rPr lang="it-IT" altLang="it-IT" smtClean="0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C64C3C-F428-12D3-28FD-DE13D991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4EF7A7-6464-F01B-63D4-09DC9114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39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6781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4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6" name="Immagine 5" descr="Immagine che contiene animale domestico, mammifero, cane&#10;&#10;Descrizione generata automaticamente">
            <a:extLst>
              <a:ext uri="{FF2B5EF4-FFF2-40B4-BE49-F238E27FC236}">
                <a16:creationId xmlns:a16="http://schemas.microsoft.com/office/drawing/2014/main" id="{8F2D04FD-215D-24C5-AF1F-E155CEC94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0" y="1719000"/>
            <a:ext cx="8167159" cy="3420000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49521D1A-78C4-96FB-47C8-F92EE436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rgbClr val="000000"/>
                </a:solidFill>
              </a:rPr>
              <a:t>Semantic </a:t>
            </a:r>
            <a:r>
              <a:rPr lang="it-IT" altLang="it-IT" sz="2200" dirty="0" err="1">
                <a:solidFill>
                  <a:srgbClr val="000000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50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40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40A44FAC-B888-C348-8967-ADC1CA63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9" y="1444625"/>
            <a:ext cx="8636801" cy="45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1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41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12306" name="Immagine 1230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148C6ACA-6898-295F-DF43-70F71B545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6" y="1471654"/>
            <a:ext cx="8660748" cy="454963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42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C1F518F-0CBD-8D2C-A622-95A7F4BCD8D5}"/>
              </a:ext>
            </a:extLst>
          </p:cNvPr>
          <p:cNvGrpSpPr/>
          <p:nvPr/>
        </p:nvGrpSpPr>
        <p:grpSpPr>
          <a:xfrm>
            <a:off x="84971" y="1197521"/>
            <a:ext cx="7799397" cy="4823767"/>
            <a:chOff x="613849" y="1097492"/>
            <a:chExt cx="7691669" cy="5067812"/>
          </a:xfrm>
        </p:grpSpPr>
        <p:pic>
          <p:nvPicPr>
            <p:cNvPr id="5" name="Immagine 4" descr="Immagine che contiene testo, linea, schermata, Carattere&#10;&#10;Descrizione generata automaticamente">
              <a:extLst>
                <a:ext uri="{FF2B5EF4-FFF2-40B4-BE49-F238E27FC236}">
                  <a16:creationId xmlns:a16="http://schemas.microsoft.com/office/drawing/2014/main" id="{BCBB5CFF-5644-08A6-648D-45A40CB66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0"/>
            <a:stretch/>
          </p:blipFill>
          <p:spPr>
            <a:xfrm>
              <a:off x="4679900" y="3645304"/>
              <a:ext cx="3625617" cy="2520000"/>
            </a:xfrm>
            <a:prstGeom prst="rect">
              <a:avLst/>
            </a:prstGeom>
          </p:spPr>
        </p:pic>
        <p:pic>
          <p:nvPicPr>
            <p:cNvPr id="7" name="Immagine 6" descr="Immagine che contiene testo, diagramma, Carattere, linea&#10;&#10;Descrizione generata automaticamente">
              <a:extLst>
                <a:ext uri="{FF2B5EF4-FFF2-40B4-BE49-F238E27FC236}">
                  <a16:creationId xmlns:a16="http://schemas.microsoft.com/office/drawing/2014/main" id="{77A09B52-C89A-0617-FF6D-35DFEC52C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613849" y="3645304"/>
              <a:ext cx="3625617" cy="2520000"/>
            </a:xfrm>
            <a:prstGeom prst="rect">
              <a:avLst/>
            </a:prstGeom>
          </p:spPr>
        </p:pic>
        <p:pic>
          <p:nvPicPr>
            <p:cNvPr id="9" name="Immagine 8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0C4189F8-11FD-12FA-543F-B2E04342E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4679901" y="1123075"/>
              <a:ext cx="3625617" cy="2520000"/>
            </a:xfrm>
            <a:prstGeom prst="rect">
              <a:avLst/>
            </a:prstGeom>
          </p:spPr>
        </p:pic>
        <p:pic>
          <p:nvPicPr>
            <p:cNvPr id="11" name="Immagine 10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689B1D43-5B6C-5A7D-274F-3311417E7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08"/>
            <a:stretch/>
          </p:blipFill>
          <p:spPr>
            <a:xfrm>
              <a:off x="644714" y="1097492"/>
              <a:ext cx="3563888" cy="2520000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linea, schermata, Carattere&#10;&#10;Descrizione generata automaticamente">
            <a:extLst>
              <a:ext uri="{FF2B5EF4-FFF2-40B4-BE49-F238E27FC236}">
                <a16:creationId xmlns:a16="http://schemas.microsoft.com/office/drawing/2014/main" id="{1E9CFBA1-16E1-3359-3E0A-565DFF6011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5" t="38008" r="1964" b="32010"/>
          <a:stretch/>
        </p:blipFill>
        <p:spPr>
          <a:xfrm>
            <a:off x="7870779" y="2900131"/>
            <a:ext cx="1216397" cy="10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44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43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C046C28-26E7-E97C-3BE4-504207D45114}"/>
              </a:ext>
            </a:extLst>
          </p:cNvPr>
          <p:cNvGrpSpPr/>
          <p:nvPr/>
        </p:nvGrpSpPr>
        <p:grpSpPr>
          <a:xfrm>
            <a:off x="447549" y="1556792"/>
            <a:ext cx="7334502" cy="4435575"/>
            <a:chOff x="447549" y="1370041"/>
            <a:chExt cx="7334502" cy="443557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69B44ACA-1991-AA3F-BF71-87D0A6892AF4}"/>
                </a:ext>
              </a:extLst>
            </p:cNvPr>
            <p:cNvGrpSpPr/>
            <p:nvPr/>
          </p:nvGrpSpPr>
          <p:grpSpPr>
            <a:xfrm>
              <a:off x="447549" y="1370041"/>
              <a:ext cx="1712474" cy="2106883"/>
              <a:chOff x="1219200" y="1575504"/>
              <a:chExt cx="1548930" cy="1904018"/>
            </a:xfrm>
          </p:grpSpPr>
          <p:pic>
            <p:nvPicPr>
              <p:cNvPr id="5" name="Immagine 4" descr="Immagine che contiene disegno, schizzo, arte, Arte bambini&#10;&#10;Descrizione generata automaticamente">
                <a:extLst>
                  <a:ext uri="{FF2B5EF4-FFF2-40B4-BE49-F238E27FC236}">
                    <a16:creationId xmlns:a16="http://schemas.microsoft.com/office/drawing/2014/main" id="{F93AF7F6-CF26-C68F-86B0-8042548D0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1" y="1575504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F4E321-54DF-6F83-8B2A-94889C6EC46B}"/>
                  </a:ext>
                </a:extLst>
              </p:cNvPr>
              <p:cNvSpPr txBox="1"/>
              <p:nvPr/>
            </p:nvSpPr>
            <p:spPr>
              <a:xfrm>
                <a:off x="1219200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Ground truth</a:t>
                </a:r>
              </a:p>
            </p:txBody>
          </p: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F88B8F67-1402-C483-45B2-ACEB47845426}"/>
                </a:ext>
              </a:extLst>
            </p:cNvPr>
            <p:cNvGrpSpPr/>
            <p:nvPr/>
          </p:nvGrpSpPr>
          <p:grpSpPr>
            <a:xfrm>
              <a:off x="3278634" y="1372596"/>
              <a:ext cx="1725924" cy="2104328"/>
              <a:chOff x="3779912" y="1577813"/>
              <a:chExt cx="1561096" cy="1901709"/>
            </a:xfrm>
          </p:grpSpPr>
          <p:pic>
            <p:nvPicPr>
              <p:cNvPr id="13" name="Immagine 12" descr="Immagine che contiene disegno, cartone animato, arte&#10;&#10;Descrizione generata automaticamente">
                <a:extLst>
                  <a:ext uri="{FF2B5EF4-FFF2-40B4-BE49-F238E27FC236}">
                    <a16:creationId xmlns:a16="http://schemas.microsoft.com/office/drawing/2014/main" id="{02B01CA7-BEC7-D0A5-A4F1-A2452518C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1577813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505AD18-3944-0867-BB60-26EB13EA0C1D}"/>
                  </a:ext>
                </a:extLst>
              </p:cNvPr>
              <p:cNvSpPr txBox="1"/>
              <p:nvPr/>
            </p:nvSpPr>
            <p:spPr>
              <a:xfrm>
                <a:off x="3779912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 err="1">
                    <a:solidFill>
                      <a:srgbClr val="000000"/>
                    </a:solidFill>
                  </a:rPr>
                  <a:t>SegResNet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A9E5F67D-BEAD-3B1A-A918-1318D44958E2}"/>
                </a:ext>
              </a:extLst>
            </p:cNvPr>
            <p:cNvGrpSpPr/>
            <p:nvPr/>
          </p:nvGrpSpPr>
          <p:grpSpPr>
            <a:xfrm>
              <a:off x="6065018" y="1372596"/>
              <a:ext cx="1712473" cy="2070271"/>
              <a:chOff x="6300192" y="1577813"/>
              <a:chExt cx="1548929" cy="1870932"/>
            </a:xfrm>
          </p:grpSpPr>
          <p:pic>
            <p:nvPicPr>
              <p:cNvPr id="15" name="Immagine 14" descr="Immagine che contiene disegno, cartone animato, cerchio, schizzo&#10;&#10;Descrizione generata automaticamente">
                <a:extLst>
                  <a:ext uri="{FF2B5EF4-FFF2-40B4-BE49-F238E27FC236}">
                    <a16:creationId xmlns:a16="http://schemas.microsoft.com/office/drawing/2014/main" id="{5B96C763-2C4E-D30D-2D95-4DDFA0CD9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0192" y="1577813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1411DAB-9670-A961-A0F6-4C6B3875FF52}"/>
                  </a:ext>
                </a:extLst>
              </p:cNvPr>
              <p:cNvSpPr txBox="1"/>
              <p:nvPr/>
            </p:nvSpPr>
            <p:spPr>
              <a:xfrm>
                <a:off x="6300192" y="3140968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SegResNet</a:t>
                </a:r>
                <a:r>
                  <a:rPr lang="it-IT" sz="1400" dirty="0">
                    <a:solidFill>
                      <a:srgbClr val="000000"/>
                    </a:solidFill>
                  </a:rPr>
                  <a:t>-VAE</a:t>
                </a:r>
                <a:endParaRPr lang="it-IT" sz="15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8" name="Gruppo 12287">
              <a:extLst>
                <a:ext uri="{FF2B5EF4-FFF2-40B4-BE49-F238E27FC236}">
                  <a16:creationId xmlns:a16="http://schemas.microsoft.com/office/drawing/2014/main" id="{12A52888-02DC-B484-25E7-A64DCBF4FFD0}"/>
                </a:ext>
              </a:extLst>
            </p:cNvPr>
            <p:cNvGrpSpPr/>
            <p:nvPr/>
          </p:nvGrpSpPr>
          <p:grpSpPr>
            <a:xfrm>
              <a:off x="447549" y="3717032"/>
              <a:ext cx="1716531" cy="2088584"/>
              <a:chOff x="1219200" y="3968305"/>
              <a:chExt cx="1552600" cy="1887481"/>
            </a:xfrm>
          </p:grpSpPr>
          <p:pic>
            <p:nvPicPr>
              <p:cNvPr id="17" name="Immagine 16" descr="Immagine che contiene disegno, schizzo, arte&#10;&#10;Descrizione generata automaticamente">
                <a:extLst>
                  <a:ext uri="{FF2B5EF4-FFF2-40B4-BE49-F238E27FC236}">
                    <a16:creationId xmlns:a16="http://schemas.microsoft.com/office/drawing/2014/main" id="{84562B16-15C4-FD5D-FEC2-CF0C00DA8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3ECB45C6-F4BD-2931-7E70-6076D6D2F7E8}"/>
                  </a:ext>
                </a:extLst>
              </p:cNvPr>
              <p:cNvSpPr txBox="1"/>
              <p:nvPr/>
            </p:nvSpPr>
            <p:spPr>
              <a:xfrm>
                <a:off x="1222871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SwinUNETR</a:t>
                </a:r>
              </a:p>
            </p:txBody>
          </p:sp>
        </p:grpSp>
        <p:grpSp>
          <p:nvGrpSpPr>
            <p:cNvPr id="12297" name="Gruppo 12296">
              <a:extLst>
                <a:ext uri="{FF2B5EF4-FFF2-40B4-BE49-F238E27FC236}">
                  <a16:creationId xmlns:a16="http://schemas.microsoft.com/office/drawing/2014/main" id="{2CC448C4-F074-26BB-54F4-5CFD4131D8F6}"/>
                </a:ext>
              </a:extLst>
            </p:cNvPr>
            <p:cNvGrpSpPr/>
            <p:nvPr/>
          </p:nvGrpSpPr>
          <p:grpSpPr>
            <a:xfrm>
              <a:off x="6066857" y="3717032"/>
              <a:ext cx="1715194" cy="2054528"/>
              <a:chOff x="6301856" y="3968305"/>
              <a:chExt cx="1551390" cy="1856704"/>
            </a:xfrm>
          </p:grpSpPr>
          <p:pic>
            <p:nvPicPr>
              <p:cNvPr id="19" name="Immagine 18" descr="Immagine che contiene disegno, schizzo, cerchio, cartone animato&#10;&#10;Descrizione generata automaticamente">
                <a:extLst>
                  <a:ext uri="{FF2B5EF4-FFF2-40B4-BE49-F238E27FC236}">
                    <a16:creationId xmlns:a16="http://schemas.microsoft.com/office/drawing/2014/main" id="{9E4F02DD-5B77-74C0-8AB6-44580BC19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856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50306787-6758-84C5-2C1A-C4ED1D455F6B}"/>
                  </a:ext>
                </a:extLst>
              </p:cNvPr>
              <p:cNvSpPr txBox="1"/>
              <p:nvPr/>
            </p:nvSpPr>
            <p:spPr>
              <a:xfrm>
                <a:off x="6304317" y="5517232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nnAttention</a:t>
                </a:r>
                <a:r>
                  <a:rPr lang="it-IT" sz="1400" dirty="0">
                    <a:solidFill>
                      <a:srgbClr val="000000"/>
                    </a:solidFill>
                  </a:rPr>
                  <a:t> </a:t>
                </a:r>
                <a:r>
                  <a:rPr lang="it-IT" sz="1400" dirty="0" err="1">
                    <a:solidFill>
                      <a:srgbClr val="000000"/>
                    </a:solidFill>
                  </a:rPr>
                  <a:t>UNet</a:t>
                </a:r>
                <a:endParaRPr lang="it-IT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9" name="Gruppo 12288">
              <a:extLst>
                <a:ext uri="{FF2B5EF4-FFF2-40B4-BE49-F238E27FC236}">
                  <a16:creationId xmlns:a16="http://schemas.microsoft.com/office/drawing/2014/main" id="{F7C658B6-0E77-31E9-C516-56B67D1BC60B}"/>
                </a:ext>
              </a:extLst>
            </p:cNvPr>
            <p:cNvGrpSpPr/>
            <p:nvPr/>
          </p:nvGrpSpPr>
          <p:grpSpPr>
            <a:xfrm>
              <a:off x="3278634" y="3717032"/>
              <a:ext cx="1725924" cy="2088584"/>
              <a:chOff x="3779912" y="3968305"/>
              <a:chExt cx="1561096" cy="1887481"/>
            </a:xfrm>
          </p:grpSpPr>
          <p:pic>
            <p:nvPicPr>
              <p:cNvPr id="11" name="Immagine 10" descr="Immagine che contiene disegno, schizzo, cartone animato, cerchio&#10;&#10;Descrizione generata automaticamente">
                <a:extLst>
                  <a:ext uri="{FF2B5EF4-FFF2-40B4-BE49-F238E27FC236}">
                    <a16:creationId xmlns:a16="http://schemas.microsoft.com/office/drawing/2014/main" id="{AFEC151D-E214-6AFC-9268-3FE0BFE2C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3968305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7B7F1AAE-D06F-EC8A-B8B2-58A1C60916B8}"/>
                  </a:ext>
                </a:extLst>
              </p:cNvPr>
              <p:cNvSpPr txBox="1"/>
              <p:nvPr/>
            </p:nvSpPr>
            <p:spPr>
              <a:xfrm>
                <a:off x="3779912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Attention </a:t>
                </a:r>
                <a:r>
                  <a:rPr lang="it-IT" sz="1600" dirty="0" err="1">
                    <a:solidFill>
                      <a:srgbClr val="000000"/>
                    </a:solidFill>
                  </a:rPr>
                  <a:t>UNet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634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44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AF4E321-54DF-6F83-8B2A-94889C6EC46B}"/>
              </a:ext>
            </a:extLst>
          </p:cNvPr>
          <p:cNvSpPr txBox="1"/>
          <p:nvPr/>
        </p:nvSpPr>
        <p:spPr>
          <a:xfrm>
            <a:off x="447549" y="3289050"/>
            <a:ext cx="1712473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Ground truth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505AD18-3944-0867-BB60-26EB13EA0C1D}"/>
              </a:ext>
            </a:extLst>
          </p:cNvPr>
          <p:cNvSpPr txBox="1"/>
          <p:nvPr/>
        </p:nvSpPr>
        <p:spPr>
          <a:xfrm>
            <a:off x="3278634" y="3289050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SegResNet</a:t>
            </a:r>
            <a:endParaRPr lang="it-IT" sz="1600" dirty="0">
              <a:solidFill>
                <a:srgbClr val="000000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1411DAB-9670-A961-A0F6-4C6B3875FF52}"/>
              </a:ext>
            </a:extLst>
          </p:cNvPr>
          <p:cNvSpPr txBox="1"/>
          <p:nvPr/>
        </p:nvSpPr>
        <p:spPr>
          <a:xfrm>
            <a:off x="6065018" y="3289049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SegResNet</a:t>
            </a:r>
            <a:r>
              <a:rPr lang="it-IT" sz="1400" dirty="0">
                <a:solidFill>
                  <a:srgbClr val="000000"/>
                </a:solidFill>
              </a:rPr>
              <a:t>-VAE</a:t>
            </a:r>
            <a:endParaRPr lang="it-IT" sz="1500" dirty="0">
              <a:solidFill>
                <a:srgbClr val="000000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ECB45C6-F4BD-2931-7E70-6076D6D2F7E8}"/>
              </a:ext>
            </a:extLst>
          </p:cNvPr>
          <p:cNvSpPr txBox="1"/>
          <p:nvPr/>
        </p:nvSpPr>
        <p:spPr>
          <a:xfrm>
            <a:off x="451608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SwinUNETR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0306787-6758-84C5-2C1A-C4ED1D455F6B}"/>
              </a:ext>
            </a:extLst>
          </p:cNvPr>
          <p:cNvSpPr txBox="1"/>
          <p:nvPr/>
        </p:nvSpPr>
        <p:spPr>
          <a:xfrm>
            <a:off x="6069578" y="5617742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nnAttention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UNet</a:t>
            </a:r>
            <a:endParaRPr lang="it-IT" sz="1400" dirty="0">
              <a:solidFill>
                <a:srgbClr val="000000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B7F1AAE-D06F-EC8A-B8B2-58A1C60916B8}"/>
              </a:ext>
            </a:extLst>
          </p:cNvPr>
          <p:cNvSpPr txBox="1"/>
          <p:nvPr/>
        </p:nvSpPr>
        <p:spPr>
          <a:xfrm>
            <a:off x="3278634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Attention </a:t>
            </a:r>
            <a:r>
              <a:rPr lang="it-IT" sz="1600" dirty="0" err="1">
                <a:solidFill>
                  <a:srgbClr val="000000"/>
                </a:solidFill>
              </a:rPr>
              <a:t>UNet</a:t>
            </a:r>
            <a:endParaRPr lang="it-IT" sz="1600" dirty="0">
              <a:solidFill>
                <a:srgbClr val="000000"/>
              </a:solidFill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  <p:pic>
        <p:nvPicPr>
          <p:cNvPr id="9" name="Immagine 8" descr="Immagine che contiene schizzo, mappa, disegno, arte&#10;&#10;Descrizione generata automaticamente">
            <a:extLst>
              <a:ext uri="{FF2B5EF4-FFF2-40B4-BE49-F238E27FC236}">
                <a16:creationId xmlns:a16="http://schemas.microsoft.com/office/drawing/2014/main" id="{76672567-6102-2F29-61F0-45675839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1" y="1560830"/>
            <a:ext cx="1709921" cy="1709921"/>
          </a:xfrm>
          <a:prstGeom prst="rect">
            <a:avLst/>
          </a:prstGeom>
        </p:spPr>
      </p:pic>
      <p:pic>
        <p:nvPicPr>
          <p:cNvPr id="12" name="Immagine 11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FD8207C-C389-80FB-04DD-644C930DD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1557524"/>
            <a:ext cx="1710000" cy="1710000"/>
          </a:xfrm>
          <a:prstGeom prst="rect">
            <a:avLst/>
          </a:prstGeom>
        </p:spPr>
      </p:pic>
      <p:pic>
        <p:nvPicPr>
          <p:cNvPr id="16" name="Immagine 15" descr="Immagine che contiene schizzo, arte&#10;&#10;Descrizione generata automaticamente">
            <a:extLst>
              <a:ext uri="{FF2B5EF4-FFF2-40B4-BE49-F238E27FC236}">
                <a16:creationId xmlns:a16="http://schemas.microsoft.com/office/drawing/2014/main" id="{3515362D-3FA8-6429-E740-4D4FD49B6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38" y="1557524"/>
            <a:ext cx="1709921" cy="1709921"/>
          </a:xfrm>
          <a:prstGeom prst="rect">
            <a:avLst/>
          </a:prstGeom>
        </p:spPr>
      </p:pic>
      <p:pic>
        <p:nvPicPr>
          <p:cNvPr id="20" name="Immagine 19" descr="Immagine che contiene disegno, schizzo, arte&#10;&#10;Descrizione generata automaticamente">
            <a:extLst>
              <a:ext uri="{FF2B5EF4-FFF2-40B4-BE49-F238E27FC236}">
                <a16:creationId xmlns:a16="http://schemas.microsoft.com/office/drawing/2014/main" id="{451F9FE1-94AB-982D-839D-4728C8AACB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75" y="3915233"/>
            <a:ext cx="1710000" cy="1710000"/>
          </a:xfrm>
          <a:prstGeom prst="rect">
            <a:avLst/>
          </a:prstGeom>
        </p:spPr>
      </p:pic>
      <p:pic>
        <p:nvPicPr>
          <p:cNvPr id="26" name="Immagine 25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4C72614-DD46-7B3A-2B98-3BDAE1FD6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48" y="3915233"/>
            <a:ext cx="1710000" cy="1710000"/>
          </a:xfrm>
          <a:prstGeom prst="rect">
            <a:avLst/>
          </a:prstGeom>
        </p:spPr>
      </p:pic>
      <p:pic>
        <p:nvPicPr>
          <p:cNvPr id="12298" name="Immagine 12297" descr="Immagine che contiene disegno, schizzo, cerchio, cartone animato&#10;&#10;Descrizione generata automaticamente">
            <a:extLst>
              <a:ext uri="{FF2B5EF4-FFF2-40B4-BE49-F238E27FC236}">
                <a16:creationId xmlns:a16="http://schemas.microsoft.com/office/drawing/2014/main" id="{7BFDF29D-CAC9-7359-5B1B-5480761D57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3915233"/>
            <a:ext cx="1710000" cy="17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36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45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Future Work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509AC247-4FF1-092E-3BC0-9432520E4FEB}"/>
              </a:ext>
            </a:extLst>
          </p:cNvPr>
          <p:cNvGrpSpPr/>
          <p:nvPr/>
        </p:nvGrpSpPr>
        <p:grpSpPr>
          <a:xfrm>
            <a:off x="553851" y="1191310"/>
            <a:ext cx="4705175" cy="3490061"/>
            <a:chOff x="553851" y="1191310"/>
            <a:chExt cx="4705175" cy="3490061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5496EC5B-9152-7C35-517C-9A5CEDC7E5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3851" y="1191310"/>
              <a:ext cx="4705175" cy="3014403"/>
              <a:chOff x="467544" y="1333244"/>
              <a:chExt cx="6408712" cy="4105786"/>
            </a:xfrm>
          </p:grpSpPr>
          <p:pic>
            <p:nvPicPr>
              <p:cNvPr id="3" name="Immagine 2" descr="Immagine che contiene design&#10;&#10;Descrizione generata automaticamente con attendibilità bassa">
                <a:extLst>
                  <a:ext uri="{FF2B5EF4-FFF2-40B4-BE49-F238E27FC236}">
                    <a16:creationId xmlns:a16="http://schemas.microsoft.com/office/drawing/2014/main" id="{60C7307D-A2F0-84D1-EA75-2E855A9AC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1333244"/>
                <a:ext cx="6408712" cy="4105786"/>
              </a:xfrm>
              <a:prstGeom prst="rect">
                <a:avLst/>
              </a:prstGeom>
            </p:spPr>
          </p:pic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B5188126-887D-9240-66A1-9E46568EA8B3}"/>
                  </a:ext>
                </a:extLst>
              </p:cNvPr>
              <p:cNvSpPr/>
              <p:nvPr/>
            </p:nvSpPr>
            <p:spPr bwMode="auto">
              <a:xfrm>
                <a:off x="1279365" y="4991866"/>
                <a:ext cx="4516593" cy="2507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163B7F5C-38CC-C64B-6460-AC900DC17AB4}"/>
                </a:ext>
              </a:extLst>
            </p:cNvPr>
            <p:cNvSpPr txBox="1"/>
            <p:nvPr/>
          </p:nvSpPr>
          <p:spPr>
            <a:xfrm>
              <a:off x="2330374" y="4312039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scale up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CCFDF901-5406-816E-79E8-01C092A23744}"/>
              </a:ext>
            </a:extLst>
          </p:cNvPr>
          <p:cNvGrpSpPr/>
          <p:nvPr/>
        </p:nvGrpSpPr>
        <p:grpSpPr>
          <a:xfrm>
            <a:off x="4705425" y="2711450"/>
            <a:ext cx="4438575" cy="3222639"/>
            <a:chOff x="4705425" y="2711450"/>
            <a:chExt cx="4438575" cy="3222639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5D8B9616-83E7-9C9B-33EC-1938630BCD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05425" y="3429000"/>
              <a:ext cx="4438575" cy="2505089"/>
              <a:chOff x="5572125" y="2092722"/>
              <a:chExt cx="3602455" cy="2033191"/>
            </a:xfrm>
          </p:grpSpPr>
          <p:pic>
            <p:nvPicPr>
              <p:cNvPr id="7" name="Elemento grafico 6" descr="Documento con riempimento a tinta unita">
                <a:extLst>
                  <a:ext uri="{FF2B5EF4-FFF2-40B4-BE49-F238E27FC236}">
                    <a16:creationId xmlns:a16="http://schemas.microsoft.com/office/drawing/2014/main" id="{61B101C1-FF68-32F8-25F5-4EEE90D1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72125" y="209272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8" name="Elemento grafico 7" descr="Documento con riempimento a tinta unita">
                <a:extLst>
                  <a:ext uri="{FF2B5EF4-FFF2-40B4-BE49-F238E27FC236}">
                    <a16:creationId xmlns:a16="http://schemas.microsoft.com/office/drawing/2014/main" id="{DCF0C494-04D7-4C1D-CB3A-DBDD69B38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83716" y="2263378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10" name="Elemento grafico 9" descr="Documento con riempimento a tinta unita">
                <a:extLst>
                  <a:ext uri="{FF2B5EF4-FFF2-40B4-BE49-F238E27FC236}">
                    <a16:creationId xmlns:a16="http://schemas.microsoft.com/office/drawing/2014/main" id="{489F2764-1CCF-B321-2308-E1941383D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876925" y="248007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11" name="Elemento grafico 10" descr="Documento con riempimento a tinta unita">
                <a:extLst>
                  <a:ext uri="{FF2B5EF4-FFF2-40B4-BE49-F238E27FC236}">
                    <a16:creationId xmlns:a16="http://schemas.microsoft.com/office/drawing/2014/main" id="{3521622E-484A-74DD-6FFB-809C5D4A8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088683" y="2773363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2" name="Elemento grafico 21" descr="Documento con riempimento a tinta unita">
                <a:extLst>
                  <a:ext uri="{FF2B5EF4-FFF2-40B4-BE49-F238E27FC236}">
                    <a16:creationId xmlns:a16="http://schemas.microsoft.com/office/drawing/2014/main" id="{D39DDC10-4AC9-CF83-15A5-361A92A6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05472" y="209272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3" name="Elemento grafico 22" descr="Documento con riempimento a tinta unita">
                <a:extLst>
                  <a:ext uri="{FF2B5EF4-FFF2-40B4-BE49-F238E27FC236}">
                    <a16:creationId xmlns:a16="http://schemas.microsoft.com/office/drawing/2014/main" id="{EDA4EBE8-7BE3-68E9-BF62-F5469BBB5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17063" y="2263378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4" name="Elemento grafico 23" descr="Documento con riempimento a tinta unita">
                <a:extLst>
                  <a:ext uri="{FF2B5EF4-FFF2-40B4-BE49-F238E27FC236}">
                    <a16:creationId xmlns:a16="http://schemas.microsoft.com/office/drawing/2014/main" id="{81C9EEF4-1B70-3F5B-95F7-AB92DC417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610272" y="248007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5" name="Elemento grafico 24" descr="Documento con riempimento a tinta unita">
                <a:extLst>
                  <a:ext uri="{FF2B5EF4-FFF2-40B4-BE49-F238E27FC236}">
                    <a16:creationId xmlns:a16="http://schemas.microsoft.com/office/drawing/2014/main" id="{E3A2AA0D-9E09-BA81-1A74-44B8E4010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22030" y="2773363"/>
                <a:ext cx="1352550" cy="1352550"/>
              </a:xfrm>
              <a:prstGeom prst="rect">
                <a:avLst/>
              </a:prstGeom>
            </p:spPr>
          </p:pic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73152E22-820A-C4F8-A3F7-A303DE04A294}"/>
                </a:ext>
              </a:extLst>
            </p:cNvPr>
            <p:cNvSpPr txBox="1"/>
            <p:nvPr/>
          </p:nvSpPr>
          <p:spPr>
            <a:xfrm>
              <a:off x="5824446" y="2711450"/>
              <a:ext cx="185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use more data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46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Future Work</a:t>
            </a:r>
          </a:p>
        </p:txBody>
      </p:sp>
      <p:pic>
        <p:nvPicPr>
          <p:cNvPr id="28" name="Immagine 27" descr="Immagine che contiene Gatti di taglia piccola e media, gatto domestico, Felidae, gatto&#10;&#10;Descrizione generata automaticamente">
            <a:extLst>
              <a:ext uri="{FF2B5EF4-FFF2-40B4-BE49-F238E27FC236}">
                <a16:creationId xmlns:a16="http://schemas.microsoft.com/office/drawing/2014/main" id="{49E419A8-B0A1-E6D3-1595-45139079C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75" y="1412776"/>
            <a:ext cx="4627049" cy="370163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DE9A52F-459E-DD41-9175-FFA8D1861040}"/>
              </a:ext>
            </a:extLst>
          </p:cNvPr>
          <p:cNvSpPr txBox="1"/>
          <p:nvPr/>
        </p:nvSpPr>
        <p:spPr>
          <a:xfrm>
            <a:off x="1072952" y="5337706"/>
            <a:ext cx="738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Kirillov, A., </a:t>
            </a:r>
            <a:r>
              <a:rPr lang="en-GB" sz="1400" dirty="0" err="1">
                <a:solidFill>
                  <a:srgbClr val="000000"/>
                </a:solidFill>
              </a:rPr>
              <a:t>Mintun</a:t>
            </a:r>
            <a:r>
              <a:rPr lang="en-GB" sz="1400" dirty="0">
                <a:solidFill>
                  <a:srgbClr val="000000"/>
                </a:solidFill>
              </a:rPr>
              <a:t>, E., Ravi, N.</a:t>
            </a:r>
            <a:r>
              <a:rPr lang="en-GB" sz="1400" i="1" dirty="0">
                <a:solidFill>
                  <a:srgbClr val="000000"/>
                </a:solidFill>
              </a:rPr>
              <a:t> et al., </a:t>
            </a:r>
            <a:r>
              <a:rPr lang="en-GB" sz="1400" dirty="0">
                <a:solidFill>
                  <a:srgbClr val="000000"/>
                </a:solidFill>
              </a:rPr>
              <a:t>2023. </a:t>
            </a:r>
            <a:r>
              <a:rPr lang="en-GB" sz="1400" b="1" dirty="0">
                <a:solidFill>
                  <a:srgbClr val="000000"/>
                </a:solidFill>
              </a:rPr>
              <a:t>Segment Anything</a:t>
            </a:r>
            <a:r>
              <a:rPr lang="en-GB" sz="1400" dirty="0">
                <a:solidFill>
                  <a:srgbClr val="000000"/>
                </a:solidFill>
              </a:rPr>
              <a:t>, arXiv:2304.02643</a:t>
            </a:r>
          </a:p>
        </p:txBody>
      </p:sp>
    </p:spTree>
    <p:extLst>
      <p:ext uri="{BB962C8B-B14F-4D97-AF65-F5344CB8AC3E}">
        <p14:creationId xmlns:p14="http://schemas.microsoft.com/office/powerpoint/2010/main" val="639005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olo 1">
            <a:extLst>
              <a:ext uri="{FF2B5EF4-FFF2-40B4-BE49-F238E27FC236}">
                <a16:creationId xmlns:a16="http://schemas.microsoft.com/office/drawing/2014/main" id="{F89A1DC9-32AC-0408-A5DC-3C63A8911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Thanks for the Attention</a:t>
            </a:r>
          </a:p>
        </p:txBody>
      </p:sp>
      <p:sp>
        <p:nvSpPr>
          <p:cNvPr id="15363" name="Segnaposto data 3">
            <a:extLst>
              <a:ext uri="{FF2B5EF4-FFF2-40B4-BE49-F238E27FC236}">
                <a16:creationId xmlns:a16="http://schemas.microsoft.com/office/drawing/2014/main" id="{22A169C9-90C6-47F1-AE7A-862A336BF20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BA15356-ED8F-4F24-B378-AB8A159B9FFC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5364" name="Segnaposto piè di pagina 4">
            <a:extLst>
              <a:ext uri="{FF2B5EF4-FFF2-40B4-BE49-F238E27FC236}">
                <a16:creationId xmlns:a16="http://schemas.microsoft.com/office/drawing/2014/main" id="{D799EBD2-833D-41BB-8144-AD90D72A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5365" name="Segnaposto numero diapositiva 5">
            <a:extLst>
              <a:ext uri="{FF2B5EF4-FFF2-40B4-BE49-F238E27FC236}">
                <a16:creationId xmlns:a16="http://schemas.microsoft.com/office/drawing/2014/main" id="{F73CC722-6CE0-2F8E-E583-5B26C844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F544ACD-400E-42E7-80A3-F35D04085BFA}" type="slidenum">
              <a:rPr lang="it-IT" altLang="it-IT" sz="1100" smtClean="0"/>
              <a:pPr/>
              <a:t>47</a:t>
            </a:fld>
            <a:endParaRPr lang="it-IT" altLang="it-IT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4F36F-2BF3-72E2-4F0D-054BD3F9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</a:t>
            </a:r>
            <a:endParaRPr lang="en-GB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AD0AAE-B01C-6342-9FD1-2F36A0CA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CB9F71-799B-4712-BD0D-27E1A9B5A7E3}" type="datetime1">
              <a:rPr lang="it-IT" altLang="it-IT" smtClean="0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B497813-FBEF-3CC6-EF19-5CE1A8F4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0CD6F9-C68C-BF08-F0EC-DE55FC03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7666185"/>
                  </p:ext>
                </p:extLst>
              </p:nvPr>
            </p:nvGraphicFramePr>
            <p:xfrm>
              <a:off x="4043898" y="3303992"/>
              <a:ext cx="978406" cy="25732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78406" cy="2573280"/>
                    </a:xfrm>
                    <a:prstGeom prst="rect">
                      <a:avLst/>
                    </a:prstGeom>
                  </am3d:spPr>
                  <am3d:camera>
                    <am3d:pos x="0" y="0" z="51792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1239" d="1000000"/>
                    <am3d:preTrans dx="19072" dy="-81797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719075" ay="-1421103" az="52163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83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3898" y="3303992"/>
                <a:ext cx="978406" cy="25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3246675"/>
                  </p:ext>
                </p:extLst>
              </p:nvPr>
            </p:nvGraphicFramePr>
            <p:xfrm>
              <a:off x="3419872" y="1463782"/>
              <a:ext cx="2226457" cy="32921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26457" cy="3292113"/>
                    </a:xfrm>
                    <a:prstGeom prst="rect">
                      <a:avLst/>
                    </a:prstGeom>
                  </am3d:spPr>
                  <am3d:camera>
                    <am3d:pos x="0" y="0" z="576620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8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12827" ay="-1292925" az="-63279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342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9872" y="1463782"/>
                <a:ext cx="2226457" cy="32921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4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mph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6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DEEEBADD-55D8-5C2E-62B9-B94445C86BCD}"/>
              </a:ext>
            </a:extLst>
          </p:cNvPr>
          <p:cNvGrpSpPr/>
          <p:nvPr/>
        </p:nvGrpSpPr>
        <p:grpSpPr>
          <a:xfrm>
            <a:off x="745156" y="332656"/>
            <a:ext cx="7713044" cy="2457564"/>
            <a:chOff x="745156" y="332656"/>
            <a:chExt cx="7713044" cy="2457564"/>
          </a:xfrm>
        </p:grpSpPr>
        <p:pic>
          <p:nvPicPr>
            <p:cNvPr id="16" name="Immagine 15" descr="Immagine che contiene diagramma, Piano, linea, testo&#10;&#10;Descrizione generata automaticamente">
              <a:extLst>
                <a:ext uri="{FF2B5EF4-FFF2-40B4-BE49-F238E27FC236}">
                  <a16:creationId xmlns:a16="http://schemas.microsoft.com/office/drawing/2014/main" id="{1F6BD621-18B3-7157-A6E9-D1FCB9D76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56" y="332656"/>
              <a:ext cx="7713044" cy="2084932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54FA5A25-8A2C-6D07-F75B-F2BA89AF5303}"/>
                </a:ext>
              </a:extLst>
            </p:cNvPr>
            <p:cNvSpPr txBox="1"/>
            <p:nvPr/>
          </p:nvSpPr>
          <p:spPr>
            <a:xfrm>
              <a:off x="2658641" y="2420888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4311397-9AEF-8348-0DD0-9E8D721A857C}"/>
              </a:ext>
            </a:extLst>
          </p:cNvPr>
          <p:cNvGrpSpPr/>
          <p:nvPr/>
        </p:nvGrpSpPr>
        <p:grpSpPr>
          <a:xfrm>
            <a:off x="2039516" y="2862461"/>
            <a:ext cx="5394920" cy="3158422"/>
            <a:chOff x="2039516" y="2862461"/>
            <a:chExt cx="5394920" cy="3158422"/>
          </a:xfrm>
        </p:grpSpPr>
        <p:pic>
          <p:nvPicPr>
            <p:cNvPr id="22" name="Immagine 21" descr="Immagine che contiene testo, grafica, diagramma, Elementi grafici&#10;&#10;Descrizione generata automaticamente">
              <a:extLst>
                <a:ext uri="{FF2B5EF4-FFF2-40B4-BE49-F238E27FC236}">
                  <a16:creationId xmlns:a16="http://schemas.microsoft.com/office/drawing/2014/main" id="{93DBD6ED-F1C6-40CB-EDEE-65F80F57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516" y="2862461"/>
              <a:ext cx="5394920" cy="279861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859A803-F8AE-0032-044B-CE0AC5962614}"/>
                </a:ext>
              </a:extLst>
            </p:cNvPr>
            <p:cNvSpPr txBox="1"/>
            <p:nvPr/>
          </p:nvSpPr>
          <p:spPr>
            <a:xfrm>
              <a:off x="2259806" y="5651551"/>
              <a:ext cx="4110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Fully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31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7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22" name="Immagine 21" descr="Immagine che contiene testo, grafica, diagramma, Elementi grafici&#10;&#10;Descrizione generata automaticamente">
            <a:extLst>
              <a:ext uri="{FF2B5EF4-FFF2-40B4-BE49-F238E27FC236}">
                <a16:creationId xmlns:a16="http://schemas.microsoft.com/office/drawing/2014/main" id="{93DBD6ED-F1C6-40CB-EDEE-65F80F57E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06" y="1222821"/>
            <a:ext cx="6453552" cy="371834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56616B9-C8FE-3631-01B6-67A216F4047A}"/>
              </a:ext>
            </a:extLst>
          </p:cNvPr>
          <p:cNvSpPr txBox="1"/>
          <p:nvPr/>
        </p:nvSpPr>
        <p:spPr>
          <a:xfrm>
            <a:off x="2496149" y="621142"/>
            <a:ext cx="427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solidFill>
                  <a:srgbClr val="000000"/>
                </a:solidFill>
              </a:rPr>
              <a:t>Fully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Convolutional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Neural</a:t>
            </a:r>
            <a:r>
              <a:rPr lang="it-IT" sz="2000" dirty="0">
                <a:solidFill>
                  <a:srgbClr val="000000"/>
                </a:solidFill>
              </a:rPr>
              <a:t> Network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0634281-3C8B-5346-A457-DB0AE3AC017B}"/>
              </a:ext>
            </a:extLst>
          </p:cNvPr>
          <p:cNvSpPr txBox="1"/>
          <p:nvPr/>
        </p:nvSpPr>
        <p:spPr>
          <a:xfrm>
            <a:off x="879376" y="5160401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Long,J</a:t>
            </a:r>
            <a:r>
              <a:rPr lang="en-GB" sz="1400" dirty="0">
                <a:solidFill>
                  <a:srgbClr val="000000"/>
                </a:solidFill>
              </a:rPr>
              <a:t>., </a:t>
            </a:r>
            <a:r>
              <a:rPr lang="en-GB" sz="1400" dirty="0" err="1">
                <a:solidFill>
                  <a:srgbClr val="000000"/>
                </a:solidFill>
              </a:rPr>
              <a:t>Shelhamer</a:t>
            </a:r>
            <a:r>
              <a:rPr lang="en-GB" sz="1400" dirty="0">
                <a:solidFill>
                  <a:srgbClr val="000000"/>
                </a:solidFill>
              </a:rPr>
              <a:t>, E., Darrel, T., 2015. </a:t>
            </a:r>
            <a:r>
              <a:rPr lang="en-GB" sz="1400" b="1" dirty="0">
                <a:solidFill>
                  <a:srgbClr val="000000"/>
                </a:solidFill>
              </a:rPr>
              <a:t>Fully Convolutional Networks for Semantic Segmentation</a:t>
            </a:r>
            <a:r>
              <a:rPr lang="en-GB" sz="1400" dirty="0">
                <a:solidFill>
                  <a:srgbClr val="000000"/>
                </a:solidFill>
              </a:rPr>
              <a:t>, arXiv:1411.4038</a:t>
            </a:r>
          </a:p>
        </p:txBody>
      </p:sp>
    </p:spTree>
    <p:extLst>
      <p:ext uri="{BB962C8B-B14F-4D97-AF65-F5344CB8AC3E}">
        <p14:creationId xmlns:p14="http://schemas.microsoft.com/office/powerpoint/2010/main" val="378732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Immagine 1" descr="Immagine che contiene schizzo, cubo&#10;&#10;Descrizione generata automaticamente">
            <a:extLst>
              <a:ext uri="{FF2B5EF4-FFF2-40B4-BE49-F238E27FC236}">
                <a16:creationId xmlns:a16="http://schemas.microsoft.com/office/drawing/2014/main" id="{DFE6AF42-14D0-8077-D827-E76766171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9" y="2420888"/>
            <a:ext cx="7939881" cy="29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6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D949402-DE72-955E-2D38-A96F9EA859D1}"/>
              </a:ext>
            </a:extLst>
          </p:cNvPr>
          <p:cNvGrpSpPr/>
          <p:nvPr/>
        </p:nvGrpSpPr>
        <p:grpSpPr>
          <a:xfrm>
            <a:off x="395625" y="2060848"/>
            <a:ext cx="8352749" cy="3610609"/>
            <a:chOff x="395625" y="2060848"/>
            <a:chExt cx="8352749" cy="3610609"/>
          </a:xfrm>
        </p:grpSpPr>
        <p:pic>
          <p:nvPicPr>
            <p:cNvPr id="3" name="Immagine 2" descr="Immagine che contiene mammifero, gatto, Baffi, Gatti di taglia piccola e media&#10;&#10;Descrizione generata automaticamente">
              <a:extLst>
                <a:ext uri="{FF2B5EF4-FFF2-40B4-BE49-F238E27FC236}">
                  <a16:creationId xmlns:a16="http://schemas.microsoft.com/office/drawing/2014/main" id="{200A8BD9-4538-3964-3ACA-3E9ADAD20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"/>
            <a:stretch/>
          </p:blipFill>
          <p:spPr>
            <a:xfrm>
              <a:off x="395625" y="2060848"/>
              <a:ext cx="3638481" cy="2449838"/>
            </a:xfrm>
            <a:prstGeom prst="rect">
              <a:avLst/>
            </a:prstGeom>
          </p:spPr>
        </p:pic>
        <p:pic>
          <p:nvPicPr>
            <p:cNvPr id="5" name="Immagine 4" descr="Immagine che contiene mammifero, Baffi, Felidae, bianco e nero&#10;&#10;Descrizione generata automaticamente">
              <a:extLst>
                <a:ext uri="{FF2B5EF4-FFF2-40B4-BE49-F238E27FC236}">
                  <a16:creationId xmlns:a16="http://schemas.microsoft.com/office/drawing/2014/main" id="{D991C3AB-1C63-D985-EACA-11BA8820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053" y="2060848"/>
              <a:ext cx="3627321" cy="2421933"/>
            </a:xfrm>
            <a:prstGeom prst="rect">
              <a:avLst/>
            </a:prstGeom>
          </p:spPr>
        </p:pic>
        <p:pic>
          <p:nvPicPr>
            <p:cNvPr id="4" name="Immagine 3" descr="Immagine che contiene nero, oscurità, bianco e nero&#10;&#10;Descrizione generata automaticamente">
              <a:extLst>
                <a:ext uri="{FF2B5EF4-FFF2-40B4-BE49-F238E27FC236}">
                  <a16:creationId xmlns:a16="http://schemas.microsoft.com/office/drawing/2014/main" id="{5D29B017-348C-EB8B-A288-B79642232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708" y="3751137"/>
              <a:ext cx="1882584" cy="1920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7449311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5479</TotalTime>
  <Words>4721</Words>
  <Application>Microsoft Office PowerPoint</Application>
  <PresentationFormat>Presentazione su schermo (4:3)</PresentationFormat>
  <Paragraphs>524</Paragraphs>
  <Slides>47</Slides>
  <Notes>42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49" baseType="lpstr">
      <vt:lpstr>Arial</vt:lpstr>
      <vt:lpstr>la sapienza</vt:lpstr>
      <vt:lpstr>nnAttention U-net for Brain Tumor Segmentation</vt:lpstr>
      <vt:lpstr>Introduction</vt:lpstr>
      <vt:lpstr>Computer Vision</vt:lpstr>
      <vt:lpstr>Presentazione standard di PowerPoint</vt:lpstr>
      <vt:lpstr>Key Concepts</vt:lpstr>
      <vt:lpstr>Presentazione standard di PowerPoint</vt:lpstr>
      <vt:lpstr>Presentazione standard di PowerPoint</vt:lpstr>
      <vt:lpstr>Convolution</vt:lpstr>
      <vt:lpstr>Convolution</vt:lpstr>
      <vt:lpstr>Presentazione standard di PowerPoint</vt:lpstr>
      <vt:lpstr>Presentazione standard di PowerPoint</vt:lpstr>
      <vt:lpstr>Attention</vt:lpstr>
      <vt:lpstr>Attention</vt:lpstr>
      <vt:lpstr>Attention</vt:lpstr>
      <vt:lpstr>Attention</vt:lpstr>
      <vt:lpstr>Main Work</vt:lpstr>
      <vt:lpstr>The problem</vt:lpstr>
      <vt:lpstr>The problem</vt:lpstr>
      <vt:lpstr>The problem</vt:lpstr>
      <vt:lpstr>Presentazione standard di PowerPoint</vt:lpstr>
      <vt:lpstr>Literature Overview</vt:lpstr>
      <vt:lpstr>SegResNet</vt:lpstr>
      <vt:lpstr>Shifted Windows Transformer</vt:lpstr>
      <vt:lpstr>Shifted Window Mechanism</vt:lpstr>
      <vt:lpstr>Presentazione standard di PowerPoint</vt:lpstr>
      <vt:lpstr>Literature Review</vt:lpstr>
      <vt:lpstr>Swin UNetTRansformer (Swin UNETR)</vt:lpstr>
      <vt:lpstr>Attention U-Net</vt:lpstr>
      <vt:lpstr>Presentazione standard di PowerPoint</vt:lpstr>
      <vt:lpstr>Presentazione standard di PowerPoint</vt:lpstr>
      <vt:lpstr>nnAttention U-Net</vt:lpstr>
      <vt:lpstr>Methodology</vt:lpstr>
      <vt:lpstr>Methodology</vt:lpstr>
      <vt:lpstr>Ablation Studies</vt:lpstr>
      <vt:lpstr>Ablation Studies</vt:lpstr>
      <vt:lpstr>Ablation Studies</vt:lpstr>
      <vt:lpstr>Ablation Studies</vt:lpstr>
      <vt:lpstr>Ablation Studies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Future Work</vt:lpstr>
      <vt:lpstr>Future Work</vt:lpstr>
      <vt:lpstr>Thanks for the Attention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mattia capparella</cp:lastModifiedBy>
  <cp:revision>135</cp:revision>
  <dcterms:created xsi:type="dcterms:W3CDTF">2006-11-20T16:13:10Z</dcterms:created>
  <dcterms:modified xsi:type="dcterms:W3CDTF">2023-05-20T23:56:26Z</dcterms:modified>
  <cp:category/>
</cp:coreProperties>
</file>